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5" r:id="rId5"/>
    <p:sldId id="266" r:id="rId6"/>
    <p:sldId id="267" r:id="rId7"/>
    <p:sldId id="268" r:id="rId8"/>
    <p:sldId id="269" r:id="rId9"/>
    <p:sldId id="259" r:id="rId10"/>
    <p:sldId id="258" r:id="rId11"/>
    <p:sldId id="260" r:id="rId12"/>
    <p:sldId id="261" r:id="rId13"/>
    <p:sldId id="262" r:id="rId14"/>
    <p:sldId id="274" r:id="rId15"/>
    <p:sldId id="275" r:id="rId16"/>
    <p:sldId id="273" r:id="rId17"/>
    <p:sldId id="276" r:id="rId18"/>
    <p:sldId id="270" r:id="rId19"/>
    <p:sldId id="263"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4FE2DD-DB55-4AE3-BC36-C96B5121B986}" v="258" dt="2020-05-31T20:00:28.8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2" y="6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b="-303"/>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47407" y="4333407"/>
            <a:ext cx="8234462" cy="1093034"/>
          </a:xfrm>
        </p:spPr>
        <p:txBody>
          <a:bodyPr/>
          <a:lstStyle>
            <a:lvl1pPr>
              <a:defRPr sz="4300" b="1">
                <a:solidFill>
                  <a:srgbClr val="FFFF00"/>
                </a:solidFill>
              </a:defRPr>
            </a:lvl1pPr>
          </a:lstStyle>
          <a:p>
            <a:pPr lvl="0"/>
            <a:r>
              <a:rPr lang="en-US" altLang="en-US" noProof="0"/>
              <a:t>Click to edit Master title style</a:t>
            </a:r>
          </a:p>
        </p:txBody>
      </p:sp>
      <p:sp>
        <p:nvSpPr>
          <p:cNvPr id="3075" name="Rectangle 3"/>
          <p:cNvSpPr>
            <a:spLocks noGrp="1" noChangeArrowheads="1"/>
          </p:cNvSpPr>
          <p:nvPr>
            <p:ph type="subTitle" idx="1"/>
          </p:nvPr>
        </p:nvSpPr>
        <p:spPr>
          <a:xfrm>
            <a:off x="247406" y="5495294"/>
            <a:ext cx="6401086" cy="688525"/>
          </a:xfrm>
        </p:spPr>
        <p:txBody>
          <a:bodyPr/>
          <a:lstStyle>
            <a:lvl1pPr marL="0" indent="0">
              <a:buFontTx/>
              <a:buNone/>
              <a:defRPr sz="2700">
                <a:solidFill>
                  <a:srgbClr val="FFFFFF"/>
                </a:solidFill>
              </a:defRPr>
            </a:lvl1pPr>
          </a:lstStyle>
          <a:p>
            <a:pPr lvl="0"/>
            <a:r>
              <a:rPr lang="en-US" altLang="en-US" noProof="0"/>
              <a:t>Click to edit Master subtitle style</a:t>
            </a:r>
          </a:p>
        </p:txBody>
      </p:sp>
      <p:sp>
        <p:nvSpPr>
          <p:cNvPr id="3076" name="Rectangle 4"/>
          <p:cNvSpPr>
            <a:spLocks noGrp="1" noChangeArrowheads="1"/>
          </p:cNvSpPr>
          <p:nvPr>
            <p:ph type="dt" sz="half" idx="2"/>
          </p:nvPr>
        </p:nvSpPr>
        <p:spPr>
          <a:xfrm>
            <a:off x="457629" y="6327262"/>
            <a:ext cx="2133695" cy="476230"/>
          </a:xfrm>
        </p:spPr>
        <p:txBody>
          <a:bodyPr/>
          <a:lstStyle>
            <a:lvl1pPr>
              <a:defRPr>
                <a:solidFill>
                  <a:srgbClr val="FFFFFF"/>
                </a:solidFill>
              </a:defRPr>
            </a:lvl1pPr>
          </a:lstStyle>
          <a:p>
            <a:fld id="{55F366D4-6891-4099-8CF6-C145DB5CB257}" type="datetimeFigureOut">
              <a:rPr lang="en-US" smtClean="0"/>
              <a:t>5/31/2020</a:t>
            </a:fld>
            <a:endParaRPr lang="en-US"/>
          </a:p>
        </p:txBody>
      </p:sp>
      <p:sp>
        <p:nvSpPr>
          <p:cNvPr id="3077" name="Rectangle 5"/>
          <p:cNvSpPr>
            <a:spLocks noGrp="1" noChangeArrowheads="1"/>
          </p:cNvSpPr>
          <p:nvPr>
            <p:ph type="ftr" sz="quarter" idx="3"/>
          </p:nvPr>
        </p:nvSpPr>
        <p:spPr>
          <a:xfrm>
            <a:off x="3124748" y="6327262"/>
            <a:ext cx="2894504" cy="476230"/>
          </a:xfrm>
        </p:spPr>
        <p:txBody>
          <a:bodyPr/>
          <a:lstStyle>
            <a:lvl1pPr>
              <a:defRPr>
                <a:solidFill>
                  <a:srgbClr val="FFFFFF"/>
                </a:solidFill>
              </a:defRPr>
            </a:lvl1pPr>
          </a:lstStyle>
          <a:p>
            <a:endParaRPr lang="en-US"/>
          </a:p>
        </p:txBody>
      </p:sp>
      <p:sp>
        <p:nvSpPr>
          <p:cNvPr id="3078" name="Rectangle 6"/>
          <p:cNvSpPr>
            <a:spLocks noGrp="1" noChangeArrowheads="1"/>
          </p:cNvSpPr>
          <p:nvPr>
            <p:ph type="sldNum" sz="quarter" idx="4"/>
          </p:nvPr>
        </p:nvSpPr>
        <p:spPr>
          <a:xfrm>
            <a:off x="6552676" y="6327262"/>
            <a:ext cx="2133695" cy="476230"/>
          </a:xfrm>
        </p:spPr>
        <p:txBody>
          <a:bodyPr/>
          <a:lstStyle>
            <a:lvl1pPr>
              <a:defRPr>
                <a:solidFill>
                  <a:srgbClr val="FFFFFF"/>
                </a:solidFill>
              </a:defRPr>
            </a:lvl1pPr>
          </a:lstStyle>
          <a:p>
            <a:fld id="{ED8FA489-683E-40AA-A4FA-2D16175268C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27177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94680" y="273976"/>
            <a:ext cx="1939203" cy="585246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77072" y="273976"/>
            <a:ext cx="5680320" cy="58524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4123972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240618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96"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196" y="2906151"/>
            <a:ext cx="7772543" cy="1500412"/>
          </a:xfrm>
        </p:spPr>
        <p:txBody>
          <a:bodyPr anchor="b"/>
          <a:lstStyle>
            <a:lvl1pPr marL="0" indent="0">
              <a:buNone/>
              <a:defRPr sz="1800"/>
            </a:lvl1pPr>
            <a:lvl2pPr marL="412394" indent="0">
              <a:buNone/>
              <a:defRPr sz="1600"/>
            </a:lvl2pPr>
            <a:lvl3pPr marL="824789" indent="0">
              <a:buNone/>
              <a:defRPr sz="1400"/>
            </a:lvl3pPr>
            <a:lvl4pPr marL="1237183" indent="0">
              <a:buNone/>
              <a:defRPr sz="1300"/>
            </a:lvl4pPr>
            <a:lvl5pPr marL="1649578" indent="0">
              <a:buNone/>
              <a:defRPr sz="1300"/>
            </a:lvl5pPr>
            <a:lvl6pPr marL="2061972" indent="0">
              <a:buNone/>
              <a:defRPr sz="1300"/>
            </a:lvl6pPr>
            <a:lvl7pPr marL="2474366" indent="0">
              <a:buNone/>
              <a:defRPr sz="1300"/>
            </a:lvl7pPr>
            <a:lvl8pPr marL="2886761" indent="0">
              <a:buNone/>
              <a:defRPr sz="1300"/>
            </a:lvl8pPr>
            <a:lvl9pPr marL="3299155" indent="0">
              <a:buNone/>
              <a:defRPr sz="13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68357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77071" y="1600822"/>
            <a:ext cx="3809762" cy="45256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24122" y="1600822"/>
            <a:ext cx="3809762" cy="45256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4062356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29" y="1534838"/>
            <a:ext cx="4040007"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29" y="2174593"/>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38"/>
            <a:ext cx="4041436"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3"/>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1557031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109264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3705688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0" y="272542"/>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1"/>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0" y="1434428"/>
            <a:ext cx="3007481" cy="46920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802180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2"/>
            <a:ext cx="5487258" cy="4115373"/>
          </a:xfrm>
        </p:spPr>
        <p:txBody>
          <a:bodyPr/>
          <a:lstStyle>
            <a:lvl1pPr marL="0" indent="0">
              <a:buNone/>
              <a:defRPr sz="2900"/>
            </a:lvl1pPr>
            <a:lvl2pPr marL="412394" indent="0">
              <a:buNone/>
              <a:defRPr sz="2500"/>
            </a:lvl2pPr>
            <a:lvl3pPr marL="824789" indent="0">
              <a:buNone/>
              <a:defRPr sz="2200"/>
            </a:lvl3pPr>
            <a:lvl4pPr marL="1237183" indent="0">
              <a:buNone/>
              <a:defRPr sz="1800"/>
            </a:lvl4pPr>
            <a:lvl5pPr marL="1649578" indent="0">
              <a:buNone/>
              <a:defRPr sz="1800"/>
            </a:lvl5pPr>
            <a:lvl6pPr marL="2061972" indent="0">
              <a:buNone/>
              <a:defRPr sz="1800"/>
            </a:lvl6pPr>
            <a:lvl7pPr marL="2474366" indent="0">
              <a:buNone/>
              <a:defRPr sz="1800"/>
            </a:lvl7pPr>
            <a:lvl8pPr marL="2886761" indent="0">
              <a:buNone/>
              <a:defRPr sz="1800"/>
            </a:lvl8pPr>
            <a:lvl9pPr marL="3299155" indent="0">
              <a:buNone/>
              <a:defRPr sz="1800"/>
            </a:lvl9pPr>
          </a:lstStyle>
          <a:p>
            <a:r>
              <a:rPr lang="en-US"/>
              <a:t>Click icon to add picture</a:t>
            </a:r>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5F366D4-6891-4099-8CF6-C145DB5CB257}" type="datetimeFigureOut">
              <a:rPr lang="en-US" smtClean="0"/>
              <a:t>5/31/2020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8FA489-683E-40AA-A4FA-2D16175268CC}" type="slidenum">
              <a:rPr lang="en-US" smtClean="0"/>
              <a:t>‹#›</a:t>
            </a:fld>
            <a:endParaRPr lang="en-US"/>
          </a:p>
        </p:txBody>
      </p:sp>
    </p:spTree>
    <p:extLst>
      <p:ext uri="{BB962C8B-B14F-4D97-AF65-F5344CB8AC3E}">
        <p14:creationId xmlns:p14="http://schemas.microsoft.com/office/powerpoint/2010/main" val="1248282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b="-303"/>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77071" y="273976"/>
            <a:ext cx="7756812" cy="1143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277071" y="1600822"/>
            <a:ext cx="7756812" cy="4525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1277072" y="6245499"/>
            <a:ext cx="1661765" cy="476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lvl1pPr defTabSz="915001">
              <a:defRPr sz="1400"/>
            </a:lvl1pPr>
          </a:lstStyle>
          <a:p>
            <a:fld id="{55F366D4-6891-4099-8CF6-C145DB5CB257}" type="datetimeFigureOut">
              <a:rPr lang="en-US" smtClean="0"/>
              <a:t>5/31/2020</a:t>
            </a:fld>
            <a:endParaRPr lang="en-US"/>
          </a:p>
        </p:txBody>
      </p:sp>
      <p:sp>
        <p:nvSpPr>
          <p:cNvPr id="1029" name="Rectangle 5"/>
          <p:cNvSpPr>
            <a:spLocks noGrp="1" noChangeArrowheads="1"/>
          </p:cNvSpPr>
          <p:nvPr>
            <p:ph type="ftr" sz="quarter" idx="3"/>
          </p:nvPr>
        </p:nvSpPr>
        <p:spPr bwMode="auto">
          <a:xfrm>
            <a:off x="4027135" y="6245499"/>
            <a:ext cx="2255254" cy="476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lvl1pPr algn="ctr" defTabSz="915001">
              <a:defRPr sz="1400"/>
            </a:lvl1pPr>
          </a:lstStyle>
          <a:p>
            <a:endParaRPr lang="en-US"/>
          </a:p>
        </p:txBody>
      </p:sp>
      <p:sp>
        <p:nvSpPr>
          <p:cNvPr id="1030" name="Rectangle 6"/>
          <p:cNvSpPr>
            <a:spLocks noGrp="1" noChangeArrowheads="1"/>
          </p:cNvSpPr>
          <p:nvPr>
            <p:ph type="sldNum" sz="quarter" idx="4"/>
          </p:nvPr>
        </p:nvSpPr>
        <p:spPr bwMode="auto">
          <a:xfrm>
            <a:off x="7372119" y="6245499"/>
            <a:ext cx="1661765" cy="476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lvl1pPr algn="r" defTabSz="915001">
              <a:defRPr sz="1400"/>
            </a:lvl1pPr>
          </a:lstStyle>
          <a:p>
            <a:fld id="{ED8FA489-683E-40AA-A4FA-2D16175268CC}"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5001" rtl="0" eaLnBrk="1" fontAlgn="base" hangingPunct="1">
        <a:spcBef>
          <a:spcPct val="0"/>
        </a:spcBef>
        <a:spcAft>
          <a:spcPct val="0"/>
        </a:spcAft>
        <a:defRPr sz="4400">
          <a:solidFill>
            <a:schemeClr val="tx2"/>
          </a:solidFill>
          <a:latin typeface="+mj-lt"/>
          <a:ea typeface="+mj-ea"/>
          <a:cs typeface="+mj-cs"/>
        </a:defRPr>
      </a:lvl1pPr>
      <a:lvl2pPr algn="l" defTabSz="915001" rtl="0" eaLnBrk="1" fontAlgn="base" hangingPunct="1">
        <a:spcBef>
          <a:spcPct val="0"/>
        </a:spcBef>
        <a:spcAft>
          <a:spcPct val="0"/>
        </a:spcAft>
        <a:defRPr sz="4400">
          <a:solidFill>
            <a:schemeClr val="tx2"/>
          </a:solidFill>
          <a:latin typeface="Arial" charset="0"/>
          <a:cs typeface="Arial" charset="0"/>
        </a:defRPr>
      </a:lvl2pPr>
      <a:lvl3pPr algn="l" defTabSz="915001" rtl="0" eaLnBrk="1" fontAlgn="base" hangingPunct="1">
        <a:spcBef>
          <a:spcPct val="0"/>
        </a:spcBef>
        <a:spcAft>
          <a:spcPct val="0"/>
        </a:spcAft>
        <a:defRPr sz="4400">
          <a:solidFill>
            <a:schemeClr val="tx2"/>
          </a:solidFill>
          <a:latin typeface="Arial" charset="0"/>
          <a:cs typeface="Arial" charset="0"/>
        </a:defRPr>
      </a:lvl3pPr>
      <a:lvl4pPr algn="l" defTabSz="915001" rtl="0" eaLnBrk="1" fontAlgn="base" hangingPunct="1">
        <a:spcBef>
          <a:spcPct val="0"/>
        </a:spcBef>
        <a:spcAft>
          <a:spcPct val="0"/>
        </a:spcAft>
        <a:defRPr sz="4400">
          <a:solidFill>
            <a:schemeClr val="tx2"/>
          </a:solidFill>
          <a:latin typeface="Arial" charset="0"/>
          <a:cs typeface="Arial" charset="0"/>
        </a:defRPr>
      </a:lvl4pPr>
      <a:lvl5pPr algn="l" defTabSz="915001" rtl="0" eaLnBrk="1" fontAlgn="base" hangingPunct="1">
        <a:spcBef>
          <a:spcPct val="0"/>
        </a:spcBef>
        <a:spcAft>
          <a:spcPct val="0"/>
        </a:spcAft>
        <a:defRPr sz="4400">
          <a:solidFill>
            <a:schemeClr val="tx2"/>
          </a:solidFill>
          <a:latin typeface="Arial" charset="0"/>
          <a:cs typeface="Arial" charset="0"/>
        </a:defRPr>
      </a:lvl5pPr>
      <a:lvl6pPr marL="412394" algn="l" defTabSz="915001" rtl="0" eaLnBrk="1" fontAlgn="base" hangingPunct="1">
        <a:spcBef>
          <a:spcPct val="0"/>
        </a:spcBef>
        <a:spcAft>
          <a:spcPct val="0"/>
        </a:spcAft>
        <a:defRPr sz="4400">
          <a:solidFill>
            <a:schemeClr val="tx2"/>
          </a:solidFill>
          <a:latin typeface="Arial" charset="0"/>
          <a:cs typeface="Arial" charset="0"/>
        </a:defRPr>
      </a:lvl6pPr>
      <a:lvl7pPr marL="824789" algn="l" defTabSz="915001" rtl="0" eaLnBrk="1" fontAlgn="base" hangingPunct="1">
        <a:spcBef>
          <a:spcPct val="0"/>
        </a:spcBef>
        <a:spcAft>
          <a:spcPct val="0"/>
        </a:spcAft>
        <a:defRPr sz="4400">
          <a:solidFill>
            <a:schemeClr val="tx2"/>
          </a:solidFill>
          <a:latin typeface="Arial" charset="0"/>
          <a:cs typeface="Arial" charset="0"/>
        </a:defRPr>
      </a:lvl7pPr>
      <a:lvl8pPr marL="1237183" algn="l" defTabSz="915001" rtl="0" eaLnBrk="1" fontAlgn="base" hangingPunct="1">
        <a:spcBef>
          <a:spcPct val="0"/>
        </a:spcBef>
        <a:spcAft>
          <a:spcPct val="0"/>
        </a:spcAft>
        <a:defRPr sz="4400">
          <a:solidFill>
            <a:schemeClr val="tx2"/>
          </a:solidFill>
          <a:latin typeface="Arial" charset="0"/>
          <a:cs typeface="Arial" charset="0"/>
        </a:defRPr>
      </a:lvl8pPr>
      <a:lvl9pPr marL="1649578" algn="l" defTabSz="915001" rtl="0" eaLnBrk="1" fontAlgn="base" hangingPunct="1">
        <a:spcBef>
          <a:spcPct val="0"/>
        </a:spcBef>
        <a:spcAft>
          <a:spcPct val="0"/>
        </a:spcAft>
        <a:defRPr sz="4400">
          <a:solidFill>
            <a:schemeClr val="tx2"/>
          </a:solidFill>
          <a:latin typeface="Arial" charset="0"/>
          <a:cs typeface="Arial" charset="0"/>
        </a:defRPr>
      </a:lvl9pPr>
    </p:titleStyle>
    <p:bodyStyle>
      <a:lvl1pPr marL="342231" indent="-342231" algn="l" defTabSz="915001" rtl="0" eaLnBrk="1" fontAlgn="base" hangingPunct="1">
        <a:spcBef>
          <a:spcPct val="20000"/>
        </a:spcBef>
        <a:spcAft>
          <a:spcPct val="0"/>
        </a:spcAft>
        <a:buChar char="•"/>
        <a:defRPr sz="3200">
          <a:solidFill>
            <a:schemeClr val="tx1"/>
          </a:solidFill>
          <a:latin typeface="+mn-lt"/>
          <a:ea typeface="+mn-ea"/>
          <a:cs typeface="+mn-cs"/>
        </a:defRPr>
      </a:lvl1pPr>
      <a:lvl2pPr marL="743170" indent="-286385" algn="l" defTabSz="915001" rtl="0" eaLnBrk="1" fontAlgn="base" hangingPunct="1">
        <a:spcBef>
          <a:spcPct val="20000"/>
        </a:spcBef>
        <a:spcAft>
          <a:spcPct val="0"/>
        </a:spcAft>
        <a:buChar char="–"/>
        <a:defRPr sz="2800">
          <a:solidFill>
            <a:schemeClr val="tx1"/>
          </a:solidFill>
          <a:latin typeface="+mn-lt"/>
          <a:cs typeface="+mn-cs"/>
        </a:defRPr>
      </a:lvl2pPr>
      <a:lvl3pPr marL="1142676" indent="-227677" algn="l" defTabSz="915001" rtl="0" eaLnBrk="1" fontAlgn="base" hangingPunct="1">
        <a:spcBef>
          <a:spcPct val="20000"/>
        </a:spcBef>
        <a:spcAft>
          <a:spcPct val="0"/>
        </a:spcAft>
        <a:buChar char="•"/>
        <a:defRPr sz="2400">
          <a:solidFill>
            <a:schemeClr val="tx1"/>
          </a:solidFill>
          <a:latin typeface="+mn-lt"/>
          <a:cs typeface="+mn-cs"/>
        </a:defRPr>
      </a:lvl3pPr>
      <a:lvl4pPr marL="1599461" indent="-227677" algn="l" defTabSz="915001" rtl="0" eaLnBrk="1" fontAlgn="base" hangingPunct="1">
        <a:spcBef>
          <a:spcPct val="20000"/>
        </a:spcBef>
        <a:spcAft>
          <a:spcPct val="0"/>
        </a:spcAft>
        <a:buChar char="–"/>
        <a:defRPr sz="2000">
          <a:solidFill>
            <a:schemeClr val="tx1"/>
          </a:solidFill>
          <a:latin typeface="+mn-lt"/>
          <a:cs typeface="+mn-cs"/>
        </a:defRPr>
      </a:lvl4pPr>
      <a:lvl5pPr marL="2057677" indent="-229108" algn="l" defTabSz="915001" rtl="0" eaLnBrk="1" fontAlgn="base" hangingPunct="1">
        <a:spcBef>
          <a:spcPct val="20000"/>
        </a:spcBef>
        <a:spcAft>
          <a:spcPct val="0"/>
        </a:spcAft>
        <a:buChar char="»"/>
        <a:defRPr sz="2000">
          <a:solidFill>
            <a:schemeClr val="tx1"/>
          </a:solidFill>
          <a:latin typeface="+mn-lt"/>
          <a:cs typeface="+mn-cs"/>
        </a:defRPr>
      </a:lvl5pPr>
      <a:lvl6pPr marL="2470071" indent="-229108" algn="l" defTabSz="915001" rtl="0" eaLnBrk="1" fontAlgn="base" hangingPunct="1">
        <a:spcBef>
          <a:spcPct val="20000"/>
        </a:spcBef>
        <a:spcAft>
          <a:spcPct val="0"/>
        </a:spcAft>
        <a:buChar char="»"/>
        <a:defRPr sz="2000">
          <a:solidFill>
            <a:schemeClr val="tx1"/>
          </a:solidFill>
          <a:latin typeface="+mn-lt"/>
          <a:cs typeface="+mn-cs"/>
        </a:defRPr>
      </a:lvl6pPr>
      <a:lvl7pPr marL="2882465" indent="-229108" algn="l" defTabSz="915001" rtl="0" eaLnBrk="1" fontAlgn="base" hangingPunct="1">
        <a:spcBef>
          <a:spcPct val="20000"/>
        </a:spcBef>
        <a:spcAft>
          <a:spcPct val="0"/>
        </a:spcAft>
        <a:buChar char="»"/>
        <a:defRPr sz="2000">
          <a:solidFill>
            <a:schemeClr val="tx1"/>
          </a:solidFill>
          <a:latin typeface="+mn-lt"/>
          <a:cs typeface="+mn-cs"/>
        </a:defRPr>
      </a:lvl7pPr>
      <a:lvl8pPr marL="3294860" indent="-229108" algn="l" defTabSz="915001" rtl="0" eaLnBrk="1" fontAlgn="base" hangingPunct="1">
        <a:spcBef>
          <a:spcPct val="20000"/>
        </a:spcBef>
        <a:spcAft>
          <a:spcPct val="0"/>
        </a:spcAft>
        <a:buChar char="»"/>
        <a:defRPr sz="2000">
          <a:solidFill>
            <a:schemeClr val="tx1"/>
          </a:solidFill>
          <a:latin typeface="+mn-lt"/>
          <a:cs typeface="+mn-cs"/>
        </a:defRPr>
      </a:lvl8pPr>
      <a:lvl9pPr marL="3707254" indent="-229108" algn="l" defTabSz="915001"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824789" rtl="0" eaLnBrk="1" latinLnBrk="0" hangingPunct="1">
        <a:defRPr sz="1600" kern="1200">
          <a:solidFill>
            <a:schemeClr val="tx1"/>
          </a:solidFill>
          <a:latin typeface="+mn-lt"/>
          <a:ea typeface="+mn-ea"/>
          <a:cs typeface="+mn-cs"/>
        </a:defRPr>
      </a:lvl1pPr>
      <a:lvl2pPr marL="412394" algn="l" defTabSz="824789" rtl="0" eaLnBrk="1" latinLnBrk="0" hangingPunct="1">
        <a:defRPr sz="1600" kern="1200">
          <a:solidFill>
            <a:schemeClr val="tx1"/>
          </a:solidFill>
          <a:latin typeface="+mn-lt"/>
          <a:ea typeface="+mn-ea"/>
          <a:cs typeface="+mn-cs"/>
        </a:defRPr>
      </a:lvl2pPr>
      <a:lvl3pPr marL="824789" algn="l" defTabSz="824789" rtl="0" eaLnBrk="1" latinLnBrk="0" hangingPunct="1">
        <a:defRPr sz="1600" kern="1200">
          <a:solidFill>
            <a:schemeClr val="tx1"/>
          </a:solidFill>
          <a:latin typeface="+mn-lt"/>
          <a:ea typeface="+mn-ea"/>
          <a:cs typeface="+mn-cs"/>
        </a:defRPr>
      </a:lvl3pPr>
      <a:lvl4pPr marL="1237183" algn="l" defTabSz="824789" rtl="0" eaLnBrk="1" latinLnBrk="0" hangingPunct="1">
        <a:defRPr sz="1600" kern="1200">
          <a:solidFill>
            <a:schemeClr val="tx1"/>
          </a:solidFill>
          <a:latin typeface="+mn-lt"/>
          <a:ea typeface="+mn-ea"/>
          <a:cs typeface="+mn-cs"/>
        </a:defRPr>
      </a:lvl4pPr>
      <a:lvl5pPr marL="1649578" algn="l" defTabSz="824789" rtl="0" eaLnBrk="1" latinLnBrk="0" hangingPunct="1">
        <a:defRPr sz="1600" kern="1200">
          <a:solidFill>
            <a:schemeClr val="tx1"/>
          </a:solidFill>
          <a:latin typeface="+mn-lt"/>
          <a:ea typeface="+mn-ea"/>
          <a:cs typeface="+mn-cs"/>
        </a:defRPr>
      </a:lvl5pPr>
      <a:lvl6pPr marL="2061972" algn="l" defTabSz="824789" rtl="0" eaLnBrk="1" latinLnBrk="0" hangingPunct="1">
        <a:defRPr sz="1600" kern="1200">
          <a:solidFill>
            <a:schemeClr val="tx1"/>
          </a:solidFill>
          <a:latin typeface="+mn-lt"/>
          <a:ea typeface="+mn-ea"/>
          <a:cs typeface="+mn-cs"/>
        </a:defRPr>
      </a:lvl6pPr>
      <a:lvl7pPr marL="2474366" algn="l" defTabSz="824789" rtl="0" eaLnBrk="1" latinLnBrk="0" hangingPunct="1">
        <a:defRPr sz="1600" kern="1200">
          <a:solidFill>
            <a:schemeClr val="tx1"/>
          </a:solidFill>
          <a:latin typeface="+mn-lt"/>
          <a:ea typeface="+mn-ea"/>
          <a:cs typeface="+mn-cs"/>
        </a:defRPr>
      </a:lvl7pPr>
      <a:lvl8pPr marL="2886761" algn="l" defTabSz="824789" rtl="0" eaLnBrk="1" latinLnBrk="0" hangingPunct="1">
        <a:defRPr sz="1600" kern="1200">
          <a:solidFill>
            <a:schemeClr val="tx1"/>
          </a:solidFill>
          <a:latin typeface="+mn-lt"/>
          <a:ea typeface="+mn-ea"/>
          <a:cs typeface="+mn-cs"/>
        </a:defRPr>
      </a:lvl8pPr>
      <a:lvl9pPr marL="3299155" algn="l" defTabSz="824789"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407" y="3886200"/>
            <a:ext cx="8234462" cy="1905000"/>
          </a:xfrm>
        </p:spPr>
        <p:txBody>
          <a:bodyPr/>
          <a:lstStyle/>
          <a:p>
            <a:r>
              <a:rPr lang="en-US" sz="6000" dirty="0"/>
              <a:t>Salvation “Now” And “To Come”</a:t>
            </a:r>
          </a:p>
        </p:txBody>
      </p:sp>
    </p:spTree>
    <p:extLst>
      <p:ext uri="{BB962C8B-B14F-4D97-AF65-F5344CB8AC3E}">
        <p14:creationId xmlns:p14="http://schemas.microsoft.com/office/powerpoint/2010/main" val="3782629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Eternal Life (Two Senses)</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Unless salvation in </a:t>
            </a:r>
            <a:r>
              <a:rPr lang="en-US" sz="4000" dirty="0"/>
              <a:t>“</a:t>
            </a:r>
            <a:r>
              <a:rPr lang="en-US" sz="4000" dirty="0">
                <a:solidFill>
                  <a:schemeClr val="tx1"/>
                </a:solidFill>
                <a:latin typeface="+mn-lt"/>
                <a:ea typeface="+mn-ea"/>
                <a:cs typeface="+mn-cs"/>
              </a:rPr>
              <a:t>two senses” is true, there is no way to explain the passages that speak of salvation yet in the future</a:t>
            </a:r>
          </a:p>
        </p:txBody>
      </p:sp>
      <p:sp>
        <p:nvSpPr>
          <p:cNvPr id="7" name="Rectangle 6"/>
          <p:cNvSpPr/>
          <p:nvPr/>
        </p:nvSpPr>
        <p:spPr bwMode="auto">
          <a:xfrm>
            <a:off x="1333500" y="3352800"/>
            <a:ext cx="7696200" cy="27432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lvl="1"/>
            <a:r>
              <a:rPr lang="en-US" sz="3600" dirty="0">
                <a:solidFill>
                  <a:schemeClr val="tx1"/>
                </a:solidFill>
                <a:latin typeface="+mn-lt"/>
                <a:ea typeface="+mn-ea"/>
                <a:cs typeface="+mn-cs"/>
              </a:rPr>
              <a:t>Rom. 13:11, </a:t>
            </a:r>
            <a:r>
              <a:rPr lang="en-US" sz="3600" dirty="0"/>
              <a:t>“</a:t>
            </a:r>
            <a:r>
              <a:rPr lang="en-US" sz="3600" dirty="0">
                <a:solidFill>
                  <a:schemeClr val="tx1"/>
                </a:solidFill>
                <a:latin typeface="+mn-lt"/>
                <a:ea typeface="+mn-ea"/>
                <a:cs typeface="+mn-cs"/>
              </a:rPr>
              <a:t>For NOW is our salvation NEARER than when we believed.” Nearer!</a:t>
            </a:r>
          </a:p>
        </p:txBody>
      </p:sp>
      <p:sp>
        <p:nvSpPr>
          <p:cNvPr id="8" name="Rectangle 7"/>
          <p:cNvSpPr/>
          <p:nvPr/>
        </p:nvSpPr>
        <p:spPr bwMode="auto">
          <a:xfrm>
            <a:off x="1333500" y="3352800"/>
            <a:ext cx="7696200" cy="27432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lvl="1"/>
            <a:r>
              <a:rPr lang="en-US" sz="3600" dirty="0">
                <a:solidFill>
                  <a:schemeClr val="tx1"/>
                </a:solidFill>
                <a:latin typeface="+mn-lt"/>
                <a:ea typeface="+mn-ea"/>
                <a:cs typeface="+mn-cs"/>
              </a:rPr>
              <a:t>1 Tim. 6:12, “...take hold of the eternal life.”</a:t>
            </a:r>
          </a:p>
        </p:txBody>
      </p:sp>
      <p:sp>
        <p:nvSpPr>
          <p:cNvPr id="9" name="Rectangle 8"/>
          <p:cNvSpPr/>
          <p:nvPr/>
        </p:nvSpPr>
        <p:spPr bwMode="auto">
          <a:xfrm>
            <a:off x="1316182" y="3352800"/>
            <a:ext cx="7772400" cy="27432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lvl="1"/>
            <a:r>
              <a:rPr lang="en-US" sz="3600" dirty="0">
                <a:solidFill>
                  <a:schemeClr val="tx1"/>
                </a:solidFill>
                <a:latin typeface="+mn-lt"/>
                <a:ea typeface="+mn-ea"/>
                <a:cs typeface="+mn-cs"/>
              </a:rPr>
              <a:t>2 Tim. 2:10, “...that they also may obtain the salvation which is in Christ Jesus and with it, eternal glory.” </a:t>
            </a:r>
            <a:r>
              <a:rPr lang="en-US" sz="3600" u="sng" dirty="0">
                <a:solidFill>
                  <a:schemeClr val="tx1"/>
                </a:solidFill>
                <a:latin typeface="+mn-lt"/>
                <a:ea typeface="+mn-ea"/>
                <a:cs typeface="+mn-cs"/>
              </a:rPr>
              <a:t>With eternal glory!</a:t>
            </a:r>
          </a:p>
        </p:txBody>
      </p:sp>
    </p:spTree>
    <p:extLst>
      <p:ext uri="{BB962C8B-B14F-4D97-AF65-F5344CB8AC3E}">
        <p14:creationId xmlns:p14="http://schemas.microsoft.com/office/powerpoint/2010/main" val="2356932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1" nodeType="clickEffect">
                                  <p:stCondLst>
                                    <p:cond delay="0"/>
                                  </p:stCondLst>
                                  <p:childTnLst>
                                    <p:animEffect transition="out" filter="blinds(horizontal)">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par>
                                <p:cTn id="18" presetID="3"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xit" presetSubtype="10" fill="hold" grpId="1" nodeType="clickEffect">
                                  <p:stCondLst>
                                    <p:cond delay="0"/>
                                  </p:stCondLst>
                                  <p:childTnLst>
                                    <p:animEffect transition="out" filter="blinds(horizontal)">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par>
                                <p:cTn id="26" presetID="3" presetClass="entr" presetSubtype="1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Eternal Life (Two Senses)</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The young woman doesn't accept this because she's looking at passages that have to do with God and what God does or purposes to do; not with man and what he as a free moral agent can do.</a:t>
            </a:r>
          </a:p>
        </p:txBody>
      </p:sp>
    </p:spTree>
    <p:extLst>
      <p:ext uri="{BB962C8B-B14F-4D97-AF65-F5344CB8AC3E}">
        <p14:creationId xmlns:p14="http://schemas.microsoft.com/office/powerpoint/2010/main" val="3747939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Some Proofs Salvation Is “Conditional” Now</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Bought Then Bring On Themselves Destruction - 2 Pet. 2</a:t>
            </a:r>
          </a:p>
          <a:p>
            <a:pPr lvl="1"/>
            <a:r>
              <a:rPr lang="en-US" sz="3600" dirty="0">
                <a:solidFill>
                  <a:schemeClr val="tx1"/>
                </a:solidFill>
                <a:latin typeface="+mn-lt"/>
                <a:ea typeface="+mn-ea"/>
                <a:cs typeface="+mn-cs"/>
              </a:rPr>
              <a:t>THEIR SAVED STATE:  </a:t>
            </a:r>
          </a:p>
          <a:p>
            <a:pPr lvl="1"/>
            <a:r>
              <a:rPr lang="en-US" sz="3600" dirty="0">
                <a:solidFill>
                  <a:schemeClr val="tx1"/>
                </a:solidFill>
                <a:latin typeface="+mn-lt"/>
                <a:ea typeface="+mn-ea"/>
                <a:cs typeface="+mn-cs"/>
              </a:rPr>
              <a:t>THEIR LOST STATE:</a:t>
            </a:r>
          </a:p>
          <a:p>
            <a:pPr lvl="1"/>
            <a:r>
              <a:rPr lang="en-US" sz="3600" dirty="0">
                <a:solidFill>
                  <a:schemeClr val="tx1"/>
                </a:solidFill>
                <a:latin typeface="+mn-lt"/>
                <a:ea typeface="+mn-ea"/>
                <a:cs typeface="+mn-cs"/>
              </a:rPr>
              <a:t>GOD'S JUDGMENT ON THEM: </a:t>
            </a:r>
          </a:p>
        </p:txBody>
      </p:sp>
      <p:sp>
        <p:nvSpPr>
          <p:cNvPr id="4" name="Rectangle 3">
            <a:extLst>
              <a:ext uri="{FF2B5EF4-FFF2-40B4-BE49-F238E27FC236}">
                <a16:creationId xmlns:a16="http://schemas.microsoft.com/office/drawing/2014/main" id="{6EBBF848-CE5C-4977-94DF-B0B336CE4ED6}"/>
              </a:ext>
            </a:extLst>
          </p:cNvPr>
          <p:cNvSpPr/>
          <p:nvPr/>
        </p:nvSpPr>
        <p:spPr bwMode="auto">
          <a:xfrm>
            <a:off x="1277071" y="5334000"/>
            <a:ext cx="7756812" cy="1250024"/>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800" dirty="0">
                <a:latin typeface="Arial" charset="0"/>
                <a:cs typeface="Arial" charset="0"/>
              </a:rPr>
              <a:t>Swift destruction, v.1; Later end worse, v. 20; Surely be destroyed, v.12; Cursed children, v. 14; Blackness of darkness reserved for, v.17</a:t>
            </a:r>
            <a:endParaRPr kumimoji="0" lang="en-US" sz="2800" b="0" i="0" u="none" strike="noStrike" cap="none" normalizeH="0" baseline="0" dirty="0">
              <a:ln>
                <a:noFill/>
              </a:ln>
              <a:solidFill>
                <a:schemeClr val="tx1"/>
              </a:solidFill>
              <a:effectLst/>
              <a:latin typeface="Arial" charset="0"/>
              <a:cs typeface="Arial" charset="0"/>
            </a:endParaRPr>
          </a:p>
        </p:txBody>
      </p:sp>
      <p:sp>
        <p:nvSpPr>
          <p:cNvPr id="5" name="Rectangle 4">
            <a:extLst>
              <a:ext uri="{FF2B5EF4-FFF2-40B4-BE49-F238E27FC236}">
                <a16:creationId xmlns:a16="http://schemas.microsoft.com/office/drawing/2014/main" id="{ECDFB55B-2A5A-47E4-9E60-FFB7E6BA23CB}"/>
              </a:ext>
            </a:extLst>
          </p:cNvPr>
          <p:cNvSpPr/>
          <p:nvPr/>
        </p:nvSpPr>
        <p:spPr bwMode="auto">
          <a:xfrm>
            <a:off x="1277071" y="4800600"/>
            <a:ext cx="7756812" cy="1783424"/>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800" dirty="0">
                <a:latin typeface="Arial" charset="0"/>
                <a:cs typeface="Arial" charset="0"/>
              </a:rPr>
              <a:t>Denying, v.1; Covetousness, v.3; Forsaking right way, gone astray, v. 14-15; Turned from holy commandments, v. 21; Again entangled in world, v. 20</a:t>
            </a:r>
            <a:endParaRPr kumimoji="0" lang="en-US" sz="2800" b="0" i="0" u="none" strike="noStrike" cap="none" normalizeH="0" baseline="0" dirty="0">
              <a:ln>
                <a:noFill/>
              </a:ln>
              <a:solidFill>
                <a:schemeClr val="tx1"/>
              </a:solidFill>
              <a:effectLst/>
              <a:latin typeface="Arial" charset="0"/>
              <a:cs typeface="Arial" charset="0"/>
            </a:endParaRPr>
          </a:p>
        </p:txBody>
      </p:sp>
      <p:sp>
        <p:nvSpPr>
          <p:cNvPr id="6" name="Rectangle 5">
            <a:extLst>
              <a:ext uri="{FF2B5EF4-FFF2-40B4-BE49-F238E27FC236}">
                <a16:creationId xmlns:a16="http://schemas.microsoft.com/office/drawing/2014/main" id="{E14CDD4D-5C5C-4273-B41C-0C7409BC6BE5}"/>
              </a:ext>
            </a:extLst>
          </p:cNvPr>
          <p:cNvSpPr/>
          <p:nvPr/>
        </p:nvSpPr>
        <p:spPr bwMode="auto">
          <a:xfrm>
            <a:off x="1277071" y="4191000"/>
            <a:ext cx="7756812" cy="13716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800" dirty="0">
                <a:latin typeface="Arial" charset="0"/>
                <a:cs typeface="Arial" charset="0"/>
              </a:rPr>
              <a:t>Bought by the Lord, v.1; Escaped, v. 20; Had known way of righteousness, v. 21; Had been in the right way, v. 15</a:t>
            </a:r>
            <a:endParaRPr kumimoji="0" lang="en-US" sz="2800" b="0" i="0" u="none" strike="noStrike" cap="none" normalizeH="0" baseline="0" dirty="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1283729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500"/>
                            </p:stCondLst>
                            <p:childTnLst>
                              <p:par>
                                <p:cTn id="15" presetID="3" presetClass="entr" presetSubtype="10" fill="hold" grpId="0" nodeType="afterEffect">
                                  <p:stCondLst>
                                    <p:cond delay="50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1" nodeType="clickEffect">
                                  <p:stCondLst>
                                    <p:cond delay="0"/>
                                  </p:stCondLst>
                                  <p:childTnLst>
                                    <p:animEffect transition="out" filter="blinds(horizontal)">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par>
                                <p:cTn id="23" presetID="2" presetClass="entr" presetSubtype="4"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7" fill="hold">
                            <p:stCondLst>
                              <p:cond delay="500"/>
                            </p:stCondLst>
                            <p:childTnLst>
                              <p:par>
                                <p:cTn id="28" presetID="3" presetClass="entr" presetSubtype="10" fill="hold" grpId="0" nodeType="afterEffect">
                                  <p:stCondLst>
                                    <p:cond delay="50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xit" presetSubtype="10" fill="hold" grpId="1" nodeType="clickEffect">
                                  <p:stCondLst>
                                    <p:cond delay="0"/>
                                  </p:stCondLst>
                                  <p:childTnLst>
                                    <p:animEffect transition="out" filter="blinds(horizontal)">
                                      <p:cBhvr>
                                        <p:cTn id="34" dur="500"/>
                                        <p:tgtEl>
                                          <p:spTgt spid="5"/>
                                        </p:tgtEl>
                                      </p:cBhvr>
                                    </p:animEffect>
                                    <p:set>
                                      <p:cBhvr>
                                        <p:cTn id="35" dur="1" fill="hold">
                                          <p:stCondLst>
                                            <p:cond delay="499"/>
                                          </p:stCondLst>
                                        </p:cTn>
                                        <p:tgtEl>
                                          <p:spTgt spid="5"/>
                                        </p:tgtEl>
                                        <p:attrNameLst>
                                          <p:attrName>style.visibility</p:attrName>
                                        </p:attrNameLst>
                                      </p:cBhvr>
                                      <p:to>
                                        <p:strVal val="hidden"/>
                                      </p:to>
                                    </p:set>
                                  </p:childTnLst>
                                </p:cTn>
                              </p:par>
                              <p:par>
                                <p:cTn id="36" presetID="2" presetClass="entr" presetSubtype="4" fill="hold" nodeType="with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additive="base">
                                        <p:cTn id="3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40" fill="hold">
                            <p:stCondLst>
                              <p:cond delay="500"/>
                            </p:stCondLst>
                            <p:childTnLst>
                              <p:par>
                                <p:cTn id="41" presetID="3" presetClass="entr" presetSubtype="10" fill="hold" grpId="0" nodeType="afterEffect">
                                  <p:stCondLst>
                                    <p:cond delay="500"/>
                                  </p:stCondLst>
                                  <p:childTnLst>
                                    <p:set>
                                      <p:cBhvr>
                                        <p:cTn id="42" dur="1" fill="hold">
                                          <p:stCondLst>
                                            <p:cond delay="0"/>
                                          </p:stCondLst>
                                        </p:cTn>
                                        <p:tgtEl>
                                          <p:spTgt spid="4"/>
                                        </p:tgtEl>
                                        <p:attrNameLst>
                                          <p:attrName>style.visibility</p:attrName>
                                        </p:attrNameLst>
                                      </p:cBhvr>
                                      <p:to>
                                        <p:strVal val="visible"/>
                                      </p:to>
                                    </p:set>
                                    <p:animEffect transition="in" filter="blinds(horizontal)">
                                      <p:cBhvr>
                                        <p:cTn id="4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Some Proofs Salvation Is “Conditional” Now</a:t>
            </a:r>
            <a:endParaRPr lang="en-US" sz="4800" dirty="0"/>
          </a:p>
        </p:txBody>
      </p:sp>
      <p:sp>
        <p:nvSpPr>
          <p:cNvPr id="3" name="Content Placeholder 2"/>
          <p:cNvSpPr>
            <a:spLocks noGrp="1"/>
          </p:cNvSpPr>
          <p:nvPr>
            <p:ph idx="1"/>
          </p:nvPr>
        </p:nvSpPr>
        <p:spPr>
          <a:xfrm>
            <a:off x="1277071" y="1600822"/>
            <a:ext cx="7756812" cy="4983202"/>
          </a:xfrm>
        </p:spPr>
        <p:txBody>
          <a:bodyPr/>
          <a:lstStyle/>
          <a:p>
            <a:r>
              <a:rPr lang="en-US" sz="3600" dirty="0">
                <a:solidFill>
                  <a:schemeClr val="tx1"/>
                </a:solidFill>
                <a:latin typeface="+mn-lt"/>
                <a:ea typeface="+mn-ea"/>
                <a:cs typeface="+mn-cs"/>
              </a:rPr>
              <a:t>Can Become Reprobates - 1 Cor. 9:27</a:t>
            </a:r>
          </a:p>
        </p:txBody>
      </p:sp>
      <p:sp>
        <p:nvSpPr>
          <p:cNvPr id="5" name="Rectangle 4">
            <a:extLst>
              <a:ext uri="{FF2B5EF4-FFF2-40B4-BE49-F238E27FC236}">
                <a16:creationId xmlns:a16="http://schemas.microsoft.com/office/drawing/2014/main" id="{12CBB61F-A71B-46FB-8391-7349741B53CB}"/>
              </a:ext>
            </a:extLst>
          </p:cNvPr>
          <p:cNvSpPr/>
          <p:nvPr/>
        </p:nvSpPr>
        <p:spPr bwMode="auto">
          <a:xfrm>
            <a:off x="1277071" y="2971800"/>
            <a:ext cx="7756812" cy="20574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3200" dirty="0">
                <a:latin typeface="Arial" charset="0"/>
                <a:cs typeface="Arial" charset="0"/>
              </a:rPr>
              <a:t>1 Corinthians 9:27 NAS95 - but I discipline my body and make it my slave, so that, after I have preached to others, I myself will not be disqualified.</a:t>
            </a:r>
          </a:p>
          <a:p>
            <a:pPr defTabSz="1014413" fontAlgn="base">
              <a:spcBef>
                <a:spcPct val="0"/>
              </a:spcBef>
              <a:spcAft>
                <a:spcPct val="0"/>
              </a:spcAft>
            </a:pPr>
            <a:endParaRPr lang="en-US" sz="2000" dirty="0">
              <a:latin typeface="Arial" charset="0"/>
              <a:cs typeface="Arial" charset="0"/>
            </a:endParaRPr>
          </a:p>
        </p:txBody>
      </p:sp>
    </p:spTree>
    <p:extLst>
      <p:ext uri="{BB962C8B-B14F-4D97-AF65-F5344CB8AC3E}">
        <p14:creationId xmlns:p14="http://schemas.microsoft.com/office/powerpoint/2010/main" val="49849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blinds(horizontal)">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Some Proofs Salvation Is “Conditional” Now</a:t>
            </a:r>
            <a:endParaRPr lang="en-US" sz="4800" dirty="0"/>
          </a:p>
        </p:txBody>
      </p:sp>
      <p:sp>
        <p:nvSpPr>
          <p:cNvPr id="3" name="Content Placeholder 2"/>
          <p:cNvSpPr>
            <a:spLocks noGrp="1"/>
          </p:cNvSpPr>
          <p:nvPr>
            <p:ph idx="1"/>
          </p:nvPr>
        </p:nvSpPr>
        <p:spPr>
          <a:xfrm>
            <a:off x="1277071" y="1600822"/>
            <a:ext cx="7756812" cy="4983202"/>
          </a:xfrm>
        </p:spPr>
        <p:txBody>
          <a:bodyPr/>
          <a:lstStyle/>
          <a:p>
            <a:r>
              <a:rPr lang="en-US" sz="3600" dirty="0">
                <a:solidFill>
                  <a:schemeClr val="tx1"/>
                </a:solidFill>
                <a:latin typeface="+mn-lt"/>
                <a:ea typeface="+mn-ea"/>
                <a:cs typeface="+mn-cs"/>
              </a:rPr>
              <a:t>Can Become Reprobates - 1 Cor. 9:27</a:t>
            </a:r>
          </a:p>
          <a:p>
            <a:r>
              <a:rPr lang="en-US" sz="3600" dirty="0">
                <a:solidFill>
                  <a:schemeClr val="tx1"/>
                </a:solidFill>
                <a:latin typeface="+mn-lt"/>
                <a:ea typeface="+mn-ea"/>
                <a:cs typeface="+mn-cs"/>
              </a:rPr>
              <a:t>Falling without “Adding</a:t>
            </a:r>
            <a:r>
              <a:rPr lang="en-US" sz="3600" dirty="0"/>
              <a:t>”</a:t>
            </a:r>
            <a:r>
              <a:rPr lang="en-US" sz="3600" dirty="0">
                <a:solidFill>
                  <a:schemeClr val="tx1"/>
                </a:solidFill>
                <a:latin typeface="+mn-lt"/>
                <a:ea typeface="+mn-ea"/>
                <a:cs typeface="+mn-cs"/>
              </a:rPr>
              <a:t> - 2 Pet. 1:3-11</a:t>
            </a:r>
          </a:p>
        </p:txBody>
      </p:sp>
    </p:spTree>
    <p:extLst>
      <p:ext uri="{BB962C8B-B14F-4D97-AF65-F5344CB8AC3E}">
        <p14:creationId xmlns:p14="http://schemas.microsoft.com/office/powerpoint/2010/main" val="416232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E5278F-5E5A-4819-B18F-F6F4F318A99B}"/>
              </a:ext>
            </a:extLst>
          </p:cNvPr>
          <p:cNvSpPr>
            <a:spLocks noGrp="1"/>
          </p:cNvSpPr>
          <p:nvPr>
            <p:ph idx="4294967295"/>
          </p:nvPr>
        </p:nvSpPr>
        <p:spPr>
          <a:xfrm>
            <a:off x="1219200" y="0"/>
            <a:ext cx="7924800" cy="6858000"/>
          </a:xfrm>
        </p:spPr>
        <p:txBody>
          <a:bodyPr/>
          <a:lstStyle/>
          <a:p>
            <a:r>
              <a:rPr lang="en-US" sz="2050" dirty="0"/>
              <a:t>2 Peter 1:3-11 NAS95 - seeing that His divine power has granted to us everything pertaining to life and godliness, through the true knowledge of Him who called us by His own glory and excellence. For by these He has granted to us His precious and magnificent promises, so that by them you may become partakers of the divine nature, having escaped the corruption that is in the world by lust. Now for this very reason also, applying all diligence, in your faith supply moral excellence, and in your moral excellence, knowledge, and in your knowledge, self-control, and in your self-control, perseverance, and in your perseverance, godliness, and in your godliness, brotherly kindness, and in your brotherly kindness, love. For if these qualities are yours and are increasing, they render you neither useless nor unfruitful in the true knowledge of our Lord Jesus Christ. For he who lacks these qualities is blind or short-sighted, having forgotten his purification from his former sins. Therefore, brethren, be all the more diligent to make certain about His calling and choosing you; for as long as you practice these things, you will never stumble; for in this way the entrance into the eternal kingdom of our Lord and Savior Jesus Christ will be abundantly supplied to you.</a:t>
            </a:r>
          </a:p>
        </p:txBody>
      </p:sp>
    </p:spTree>
    <p:extLst>
      <p:ext uri="{BB962C8B-B14F-4D97-AF65-F5344CB8AC3E}">
        <p14:creationId xmlns:p14="http://schemas.microsoft.com/office/powerpoint/2010/main" val="312994959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Some Proofs Salvation Is “Conditional” Now</a:t>
            </a:r>
            <a:endParaRPr lang="en-US" sz="4800" dirty="0"/>
          </a:p>
        </p:txBody>
      </p:sp>
      <p:sp>
        <p:nvSpPr>
          <p:cNvPr id="3" name="Content Placeholder 2"/>
          <p:cNvSpPr>
            <a:spLocks noGrp="1"/>
          </p:cNvSpPr>
          <p:nvPr>
            <p:ph idx="1"/>
          </p:nvPr>
        </p:nvSpPr>
        <p:spPr>
          <a:xfrm>
            <a:off x="1277071" y="1600822"/>
            <a:ext cx="7756812" cy="4983202"/>
          </a:xfrm>
        </p:spPr>
        <p:txBody>
          <a:bodyPr/>
          <a:lstStyle/>
          <a:p>
            <a:r>
              <a:rPr lang="en-US" sz="3600" dirty="0">
                <a:solidFill>
                  <a:schemeClr val="tx1"/>
                </a:solidFill>
                <a:latin typeface="+mn-lt"/>
                <a:ea typeface="+mn-ea"/>
                <a:cs typeface="+mn-cs"/>
              </a:rPr>
              <a:t>Can Become Reprobates - 1 Cor. 9:27</a:t>
            </a:r>
          </a:p>
          <a:p>
            <a:r>
              <a:rPr lang="en-US" sz="3600" dirty="0">
                <a:solidFill>
                  <a:schemeClr val="tx1"/>
                </a:solidFill>
                <a:latin typeface="+mn-lt"/>
                <a:ea typeface="+mn-ea"/>
                <a:cs typeface="+mn-cs"/>
              </a:rPr>
              <a:t>Falling without “Adding</a:t>
            </a:r>
            <a:r>
              <a:rPr lang="en-US" sz="3600" dirty="0"/>
              <a:t>”</a:t>
            </a:r>
            <a:r>
              <a:rPr lang="en-US" sz="3600" dirty="0">
                <a:solidFill>
                  <a:schemeClr val="tx1"/>
                </a:solidFill>
                <a:latin typeface="+mn-lt"/>
                <a:ea typeface="+mn-ea"/>
                <a:cs typeface="+mn-cs"/>
              </a:rPr>
              <a:t> - 2 Pet. 1:3-11</a:t>
            </a:r>
          </a:p>
          <a:p>
            <a:r>
              <a:rPr lang="en-US" sz="3600" dirty="0">
                <a:solidFill>
                  <a:schemeClr val="tx1"/>
                </a:solidFill>
                <a:latin typeface="+mn-lt"/>
                <a:ea typeface="+mn-ea"/>
                <a:cs typeface="+mn-cs"/>
              </a:rPr>
              <a:t>Fallen From Grace - Gal. 5:4</a:t>
            </a:r>
          </a:p>
        </p:txBody>
      </p:sp>
      <p:sp>
        <p:nvSpPr>
          <p:cNvPr id="4" name="Rectangle 3">
            <a:extLst>
              <a:ext uri="{FF2B5EF4-FFF2-40B4-BE49-F238E27FC236}">
                <a16:creationId xmlns:a16="http://schemas.microsoft.com/office/drawing/2014/main" id="{986181CE-4480-44C6-98FD-6E2549F7D9F8}"/>
              </a:ext>
            </a:extLst>
          </p:cNvPr>
          <p:cNvSpPr/>
          <p:nvPr/>
        </p:nvSpPr>
        <p:spPr bwMode="auto">
          <a:xfrm>
            <a:off x="1271825" y="4572000"/>
            <a:ext cx="7756812" cy="19050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950" dirty="0">
                <a:latin typeface="Arial" charset="0"/>
                <a:cs typeface="Arial" charset="0"/>
              </a:rPr>
              <a:t>Galatians 5:4 NAS95 - You have been severed from Christ, you who are seeking to be justified by law; you have fallen from grace.</a:t>
            </a:r>
          </a:p>
          <a:p>
            <a:pPr defTabSz="1014413" fontAlgn="base">
              <a:spcBef>
                <a:spcPct val="0"/>
              </a:spcBef>
              <a:spcAft>
                <a:spcPct val="0"/>
              </a:spcAft>
            </a:pPr>
            <a:endParaRPr lang="en-US" sz="2000" dirty="0">
              <a:latin typeface="Arial" charset="0"/>
              <a:cs typeface="Arial" charset="0"/>
            </a:endParaRPr>
          </a:p>
        </p:txBody>
      </p:sp>
    </p:spTree>
    <p:extLst>
      <p:ext uri="{BB962C8B-B14F-4D97-AF65-F5344CB8AC3E}">
        <p14:creationId xmlns:p14="http://schemas.microsoft.com/office/powerpoint/2010/main" val="587219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par>
                          <p:cTn id="8" fill="hold">
                            <p:stCondLst>
                              <p:cond delay="1000"/>
                            </p:stCondLst>
                            <p:childTnLst>
                              <p:par>
                                <p:cTn id="9" presetID="3" presetClass="entr" presetSubtype="10" fill="hold" grpId="0" nodeType="afterEffect">
                                  <p:stCondLst>
                                    <p:cond delay="50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Some Proofs Salvation Is “Conditional” Now</a:t>
            </a:r>
            <a:endParaRPr lang="en-US" sz="4800" dirty="0"/>
          </a:p>
        </p:txBody>
      </p:sp>
      <p:sp>
        <p:nvSpPr>
          <p:cNvPr id="3" name="Content Placeholder 2"/>
          <p:cNvSpPr>
            <a:spLocks noGrp="1"/>
          </p:cNvSpPr>
          <p:nvPr>
            <p:ph idx="1"/>
          </p:nvPr>
        </p:nvSpPr>
        <p:spPr>
          <a:xfrm>
            <a:off x="1277071" y="1600822"/>
            <a:ext cx="7756812" cy="4983202"/>
          </a:xfrm>
        </p:spPr>
        <p:txBody>
          <a:bodyPr/>
          <a:lstStyle/>
          <a:p>
            <a:r>
              <a:rPr lang="en-US" sz="3600" dirty="0">
                <a:solidFill>
                  <a:schemeClr val="tx1"/>
                </a:solidFill>
                <a:latin typeface="+mn-lt"/>
                <a:ea typeface="+mn-ea"/>
                <a:cs typeface="+mn-cs"/>
              </a:rPr>
              <a:t>Can Become Reprobates - 1 Cor. 9:27</a:t>
            </a:r>
          </a:p>
          <a:p>
            <a:r>
              <a:rPr lang="en-US" sz="3600" dirty="0">
                <a:solidFill>
                  <a:schemeClr val="tx1"/>
                </a:solidFill>
                <a:latin typeface="+mn-lt"/>
                <a:ea typeface="+mn-ea"/>
                <a:cs typeface="+mn-cs"/>
              </a:rPr>
              <a:t>Falling without “Adding</a:t>
            </a:r>
            <a:r>
              <a:rPr lang="en-US" sz="3600" dirty="0"/>
              <a:t>”</a:t>
            </a:r>
            <a:r>
              <a:rPr lang="en-US" sz="3600" dirty="0">
                <a:solidFill>
                  <a:schemeClr val="tx1"/>
                </a:solidFill>
                <a:latin typeface="+mn-lt"/>
                <a:ea typeface="+mn-ea"/>
                <a:cs typeface="+mn-cs"/>
              </a:rPr>
              <a:t> - 2 Pet. 1:3-11</a:t>
            </a:r>
          </a:p>
          <a:p>
            <a:r>
              <a:rPr lang="en-US" sz="3600" dirty="0">
                <a:solidFill>
                  <a:schemeClr val="tx1"/>
                </a:solidFill>
                <a:latin typeface="+mn-lt"/>
                <a:ea typeface="+mn-ea"/>
                <a:cs typeface="+mn-cs"/>
              </a:rPr>
              <a:t>Fallen From Grace - Gal. 5:4</a:t>
            </a:r>
          </a:p>
          <a:p>
            <a:r>
              <a:rPr lang="en-US" sz="3600" dirty="0">
                <a:solidFill>
                  <a:schemeClr val="tx1"/>
                </a:solidFill>
                <a:latin typeface="+mn-lt"/>
                <a:ea typeface="+mn-ea"/>
                <a:cs typeface="+mn-cs"/>
              </a:rPr>
              <a:t>Weak Brother May Perish - Rom. 14:15; 1 Cor. 8:11</a:t>
            </a:r>
          </a:p>
        </p:txBody>
      </p:sp>
    </p:spTree>
    <p:extLst>
      <p:ext uri="{BB962C8B-B14F-4D97-AF65-F5344CB8AC3E}">
        <p14:creationId xmlns:p14="http://schemas.microsoft.com/office/powerpoint/2010/main" val="1414534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141BA1-3310-437E-922F-0E7DF98A5B34}"/>
              </a:ext>
            </a:extLst>
          </p:cNvPr>
          <p:cNvSpPr>
            <a:spLocks noGrp="1"/>
          </p:cNvSpPr>
          <p:nvPr>
            <p:ph idx="4294967295"/>
          </p:nvPr>
        </p:nvSpPr>
        <p:spPr>
          <a:xfrm>
            <a:off x="1385888" y="381000"/>
            <a:ext cx="7758112" cy="5745163"/>
          </a:xfrm>
        </p:spPr>
        <p:txBody>
          <a:bodyPr/>
          <a:lstStyle/>
          <a:p>
            <a:r>
              <a:rPr lang="en-US" dirty="0"/>
              <a:t>Romans 14:15 NAS95 - For if because of food your brother is hurt, you are no longer walking according to love. Do not destroy with your food him for whom Christ died.</a:t>
            </a:r>
          </a:p>
          <a:p>
            <a:endParaRPr lang="en-US" dirty="0"/>
          </a:p>
          <a:p>
            <a:r>
              <a:rPr lang="en-US" dirty="0"/>
              <a:t>1 Corinthians 8:11 NAS95 - For through your knowledge he who is weak is ruined, the brother for whose sake Christ died.</a:t>
            </a:r>
          </a:p>
        </p:txBody>
      </p:sp>
    </p:spTree>
    <p:extLst>
      <p:ext uri="{BB962C8B-B14F-4D97-AF65-F5344CB8AC3E}">
        <p14:creationId xmlns:p14="http://schemas.microsoft.com/office/powerpoint/2010/main" val="3849888557"/>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Some Proofs Salvation Is “Conditional” Now</a:t>
            </a:r>
            <a:endParaRPr lang="en-US" sz="4800" dirty="0"/>
          </a:p>
        </p:txBody>
      </p:sp>
      <p:sp>
        <p:nvSpPr>
          <p:cNvPr id="3" name="Content Placeholder 2"/>
          <p:cNvSpPr>
            <a:spLocks noGrp="1"/>
          </p:cNvSpPr>
          <p:nvPr>
            <p:ph idx="1"/>
          </p:nvPr>
        </p:nvSpPr>
        <p:spPr/>
        <p:txBody>
          <a:bodyPr/>
          <a:lstStyle/>
          <a:p>
            <a:r>
              <a:rPr lang="en-US" sz="3600" dirty="0">
                <a:solidFill>
                  <a:schemeClr val="tx1"/>
                </a:solidFill>
                <a:latin typeface="+mn-lt"/>
                <a:ea typeface="+mn-ea"/>
                <a:cs typeface="+mn-cs"/>
              </a:rPr>
              <a:t>Converting A Brother from Error - Jas. 5:19-20</a:t>
            </a:r>
          </a:p>
          <a:p>
            <a:r>
              <a:rPr lang="en-US" sz="3600" dirty="0">
                <a:solidFill>
                  <a:schemeClr val="tx1"/>
                </a:solidFill>
                <a:latin typeface="+mn-lt"/>
                <a:ea typeface="+mn-ea"/>
                <a:cs typeface="+mn-cs"/>
              </a:rPr>
              <a:t>Sorer Punishment - Heb. 10:26-31</a:t>
            </a:r>
          </a:p>
          <a:p>
            <a:r>
              <a:rPr lang="en-US" sz="3600" dirty="0">
                <a:solidFill>
                  <a:schemeClr val="tx1"/>
                </a:solidFill>
                <a:latin typeface="+mn-lt"/>
                <a:ea typeface="+mn-ea"/>
                <a:cs typeface="+mn-cs"/>
              </a:rPr>
              <a:t>No Renewal - Heb. 6:4-6</a:t>
            </a:r>
          </a:p>
          <a:p>
            <a:r>
              <a:rPr lang="en-US" sz="3600" dirty="0">
                <a:solidFill>
                  <a:schemeClr val="tx1"/>
                </a:solidFill>
                <a:latin typeface="+mn-lt"/>
                <a:ea typeface="+mn-ea"/>
                <a:cs typeface="+mn-cs"/>
              </a:rPr>
              <a:t>Book of Life - Rev. 3:5; 22:19</a:t>
            </a:r>
          </a:p>
        </p:txBody>
      </p:sp>
      <p:sp>
        <p:nvSpPr>
          <p:cNvPr id="4" name="Rectangle 3">
            <a:extLst>
              <a:ext uri="{FF2B5EF4-FFF2-40B4-BE49-F238E27FC236}">
                <a16:creationId xmlns:a16="http://schemas.microsoft.com/office/drawing/2014/main" id="{13AC7666-4990-4731-A01F-C8240640C12F}"/>
              </a:ext>
            </a:extLst>
          </p:cNvPr>
          <p:cNvSpPr/>
          <p:nvPr/>
        </p:nvSpPr>
        <p:spPr bwMode="auto">
          <a:xfrm>
            <a:off x="1277071" y="4648200"/>
            <a:ext cx="7756812" cy="20574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600" dirty="0">
                <a:latin typeface="Arial" charset="0"/>
                <a:cs typeface="Arial" charset="0"/>
              </a:rPr>
              <a:t>Revelation 3:5 NAS95 - 'He who overcomes will thus be clothed in white garments; and I will not erase his name from the book of life, and I will confess his name before My Father and before His angels.</a:t>
            </a:r>
          </a:p>
        </p:txBody>
      </p:sp>
      <p:sp>
        <p:nvSpPr>
          <p:cNvPr id="5" name="Rectangle 4">
            <a:extLst>
              <a:ext uri="{FF2B5EF4-FFF2-40B4-BE49-F238E27FC236}">
                <a16:creationId xmlns:a16="http://schemas.microsoft.com/office/drawing/2014/main" id="{4BC73A9E-288A-4C90-838C-F0002DA7C8D1}"/>
              </a:ext>
            </a:extLst>
          </p:cNvPr>
          <p:cNvSpPr/>
          <p:nvPr/>
        </p:nvSpPr>
        <p:spPr bwMode="auto">
          <a:xfrm>
            <a:off x="1277071" y="4648200"/>
            <a:ext cx="7756812" cy="20574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600" dirty="0">
                <a:latin typeface="Arial" charset="0"/>
                <a:cs typeface="Arial" charset="0"/>
              </a:rPr>
              <a:t>Revelation 22:19 NAS95 - and if anyone takes away from the words of the book of this prophecy, God will take away his part from the tree of life and from the holy city, which are written in this book.</a:t>
            </a:r>
          </a:p>
          <a:p>
            <a:pPr defTabSz="1014413" fontAlgn="base">
              <a:spcBef>
                <a:spcPct val="0"/>
              </a:spcBef>
              <a:spcAft>
                <a:spcPct val="0"/>
              </a:spcAft>
            </a:pPr>
            <a:endParaRPr lang="en-US" sz="2000" dirty="0">
              <a:latin typeface="Arial" charset="0"/>
              <a:cs typeface="Arial" charset="0"/>
            </a:endParaRPr>
          </a:p>
        </p:txBody>
      </p:sp>
      <p:sp>
        <p:nvSpPr>
          <p:cNvPr id="6" name="Rectangle 5">
            <a:extLst>
              <a:ext uri="{FF2B5EF4-FFF2-40B4-BE49-F238E27FC236}">
                <a16:creationId xmlns:a16="http://schemas.microsoft.com/office/drawing/2014/main" id="{C3649F5B-0582-4818-9FDF-D0B476AF7C54}"/>
              </a:ext>
            </a:extLst>
          </p:cNvPr>
          <p:cNvSpPr/>
          <p:nvPr/>
        </p:nvSpPr>
        <p:spPr bwMode="auto">
          <a:xfrm>
            <a:off x="1277071" y="4114800"/>
            <a:ext cx="7756812" cy="25908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250" dirty="0">
                <a:latin typeface="Arial" charset="0"/>
                <a:cs typeface="Arial" charset="0"/>
              </a:rPr>
              <a:t>Hebrews 6:4-6 NAS95 - For in the case of those who have once been enlightened and have tasted of the heavenly gift and have been made partakers of the Holy Spirit, and have tasted the good word of God and the powers of the age to come, and then have fallen away, it is impossible to renew them again to repentance, since they again crucify to themselves the Son of God and put Him to open shame.</a:t>
            </a:r>
          </a:p>
          <a:p>
            <a:pPr defTabSz="1014413" fontAlgn="base">
              <a:spcBef>
                <a:spcPct val="0"/>
              </a:spcBef>
              <a:spcAft>
                <a:spcPct val="0"/>
              </a:spcAft>
            </a:pPr>
            <a:endParaRPr lang="en-US" sz="2000" dirty="0">
              <a:latin typeface="Arial" charset="0"/>
              <a:cs typeface="Arial" charset="0"/>
            </a:endParaRPr>
          </a:p>
        </p:txBody>
      </p:sp>
      <p:sp>
        <p:nvSpPr>
          <p:cNvPr id="7" name="Rectangle 6">
            <a:extLst>
              <a:ext uri="{FF2B5EF4-FFF2-40B4-BE49-F238E27FC236}">
                <a16:creationId xmlns:a16="http://schemas.microsoft.com/office/drawing/2014/main" id="{EBFBC19D-845B-451D-A57B-99D9B5F3BA9F}"/>
              </a:ext>
            </a:extLst>
          </p:cNvPr>
          <p:cNvSpPr/>
          <p:nvPr/>
        </p:nvSpPr>
        <p:spPr bwMode="auto">
          <a:xfrm>
            <a:off x="1277071" y="3432132"/>
            <a:ext cx="7756812" cy="342586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1850" dirty="0">
                <a:latin typeface="Arial" charset="0"/>
                <a:cs typeface="Arial" charset="0"/>
              </a:rPr>
              <a:t>Hebrews 10:26-31 NAS95 - For if we go on sinning willfully after receiving the knowledge of the truth, there no longer remains a sacrifice for sins, but a terrifying expectation of judgment and THE FURY OF A FIRE WHICH WILL CONSUME THE ADVERSARIES. Anyone who has set aside the Law of Moses dies without mercy on the testimony of two or three witnesses. How much severer punishment do you think he will deserve who has trampled under foot the Son of God, and has regarded as unclean the blood of the covenant by which he was sanctified, and has insulted the Spirit of grace? For we know Him who said, "VENGEANCE IS MINE, I WILL REPAY." And again, "THE LORD WILL JUDGE HIS PEOPLE." It is a terrifying thing to fall into the hands of the living God.</a:t>
            </a:r>
          </a:p>
        </p:txBody>
      </p:sp>
      <p:sp>
        <p:nvSpPr>
          <p:cNvPr id="8" name="Rectangle 7">
            <a:extLst>
              <a:ext uri="{FF2B5EF4-FFF2-40B4-BE49-F238E27FC236}">
                <a16:creationId xmlns:a16="http://schemas.microsoft.com/office/drawing/2014/main" id="{ABDD9240-8580-45D1-B1E7-E4B517FAE3D4}"/>
              </a:ext>
            </a:extLst>
          </p:cNvPr>
          <p:cNvSpPr/>
          <p:nvPr/>
        </p:nvSpPr>
        <p:spPr bwMode="auto">
          <a:xfrm>
            <a:off x="1277071" y="2743200"/>
            <a:ext cx="7756812" cy="26670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1014413" fontAlgn="base">
              <a:spcBef>
                <a:spcPct val="0"/>
              </a:spcBef>
              <a:spcAft>
                <a:spcPct val="0"/>
              </a:spcAft>
            </a:pPr>
            <a:r>
              <a:rPr lang="en-US" sz="2800" dirty="0">
                <a:latin typeface="Arial" charset="0"/>
                <a:cs typeface="Arial" charset="0"/>
              </a:rPr>
              <a:t>James 5:19-20 NAS95 -My brethren, if any among you strays from the truth and one turns him back, let him know that he who turns a sinner from the error of his way will save his soul from death and will cover a multitude of sins.</a:t>
            </a:r>
          </a:p>
          <a:p>
            <a:pPr defTabSz="1014413" fontAlgn="base">
              <a:spcBef>
                <a:spcPct val="0"/>
              </a:spcBef>
              <a:spcAft>
                <a:spcPct val="0"/>
              </a:spcAft>
            </a:pPr>
            <a:endParaRPr lang="en-US" sz="2000" dirty="0">
              <a:latin typeface="Arial" charset="0"/>
              <a:cs typeface="Arial" charset="0"/>
            </a:endParaRPr>
          </a:p>
        </p:txBody>
      </p:sp>
    </p:spTree>
    <p:extLst>
      <p:ext uri="{BB962C8B-B14F-4D97-AF65-F5344CB8AC3E}">
        <p14:creationId xmlns:p14="http://schemas.microsoft.com/office/powerpoint/2010/main" val="306050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500"/>
                                  </p:stCondLst>
                                  <p:childTnLst>
                                    <p:set>
                                      <p:cBhvr>
                                        <p:cTn id="10" dur="1" fill="hold">
                                          <p:stCondLst>
                                            <p:cond delay="0"/>
                                          </p:stCondLst>
                                        </p:cTn>
                                        <p:tgtEl>
                                          <p:spTgt spid="8"/>
                                        </p:tgtEl>
                                        <p:attrNameLst>
                                          <p:attrName>style.visibility</p:attrName>
                                        </p:attrNameLst>
                                      </p:cBhvr>
                                      <p:to>
                                        <p:strVal val="visible"/>
                                      </p:to>
                                    </p:set>
                                    <p:animEffect transition="in" filter="blinds(horizontal)">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xit" presetSubtype="10" fill="hold" grpId="1" nodeType="clickEffect">
                                  <p:stCondLst>
                                    <p:cond delay="0"/>
                                  </p:stCondLst>
                                  <p:childTnLst>
                                    <p:animEffect transition="out" filter="blinds(horizontal)">
                                      <p:cBhvr>
                                        <p:cTn id="15" dur="500"/>
                                        <p:tgtEl>
                                          <p:spTgt spid="8"/>
                                        </p:tgtEl>
                                      </p:cBhvr>
                                    </p:animEffect>
                                    <p:set>
                                      <p:cBhvr>
                                        <p:cTn id="16" dur="1" fill="hold">
                                          <p:stCondLst>
                                            <p:cond delay="499"/>
                                          </p:stCondLst>
                                        </p:cTn>
                                        <p:tgtEl>
                                          <p:spTgt spid="8"/>
                                        </p:tgtEl>
                                        <p:attrNameLst>
                                          <p:attrName>style.visibility</p:attrName>
                                        </p:attrNameLst>
                                      </p:cBhvr>
                                      <p:to>
                                        <p:strVal val="hidden"/>
                                      </p:to>
                                    </p:set>
                                  </p:childTnLst>
                                </p:cTn>
                              </p:par>
                              <p:par>
                                <p:cTn id="17" presetID="22" presetClass="entr" presetSubtype="8"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left)">
                                      <p:cBhvr>
                                        <p:cTn id="19" dur="500"/>
                                        <p:tgtEl>
                                          <p:spTgt spid="3">
                                            <p:txEl>
                                              <p:pRg st="1" end="1"/>
                                            </p:txEl>
                                          </p:spTgt>
                                        </p:tgtEl>
                                      </p:cBhvr>
                                    </p:animEffect>
                                  </p:childTnLst>
                                </p:cTn>
                              </p:par>
                            </p:childTnLst>
                          </p:cTn>
                        </p:par>
                        <p:par>
                          <p:cTn id="20" fill="hold">
                            <p:stCondLst>
                              <p:cond delay="500"/>
                            </p:stCondLst>
                            <p:childTnLst>
                              <p:par>
                                <p:cTn id="21" presetID="3" presetClass="entr" presetSubtype="10" fill="hold" grpId="0" nodeType="afterEffect">
                                  <p:stCondLst>
                                    <p:cond delay="50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xit" presetSubtype="10" fill="hold" grpId="1" nodeType="clickEffect">
                                  <p:stCondLst>
                                    <p:cond delay="0"/>
                                  </p:stCondLst>
                                  <p:childTnLst>
                                    <p:animEffect transition="out" filter="blinds(horizontal)">
                                      <p:cBhvr>
                                        <p:cTn id="27" dur="500"/>
                                        <p:tgtEl>
                                          <p:spTgt spid="7"/>
                                        </p:tgtEl>
                                      </p:cBhvr>
                                    </p:animEffect>
                                    <p:set>
                                      <p:cBhvr>
                                        <p:cTn id="28" dur="1" fill="hold">
                                          <p:stCondLst>
                                            <p:cond delay="499"/>
                                          </p:stCondLst>
                                        </p:cTn>
                                        <p:tgtEl>
                                          <p:spTgt spid="7"/>
                                        </p:tgtEl>
                                        <p:attrNameLst>
                                          <p:attrName>style.visibility</p:attrName>
                                        </p:attrNameLst>
                                      </p:cBhvr>
                                      <p:to>
                                        <p:strVal val="hidden"/>
                                      </p:to>
                                    </p:set>
                                  </p:childTnLst>
                                </p:cTn>
                              </p:par>
                              <p:par>
                                <p:cTn id="29" presetID="22" presetClass="entr" presetSubtype="8"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wipe(left)">
                                      <p:cBhvr>
                                        <p:cTn id="31" dur="500"/>
                                        <p:tgtEl>
                                          <p:spTgt spid="3">
                                            <p:txEl>
                                              <p:pRg st="2" end="2"/>
                                            </p:txEl>
                                          </p:spTgt>
                                        </p:tgtEl>
                                      </p:cBhvr>
                                    </p:animEffect>
                                  </p:childTnLst>
                                </p:cTn>
                              </p:par>
                            </p:childTnLst>
                          </p:cTn>
                        </p:par>
                        <p:par>
                          <p:cTn id="32" fill="hold">
                            <p:stCondLst>
                              <p:cond delay="500"/>
                            </p:stCondLst>
                            <p:childTnLst>
                              <p:par>
                                <p:cTn id="33" presetID="3" presetClass="entr" presetSubtype="10" fill="hold" grpId="0" nodeType="afterEffect">
                                  <p:stCondLst>
                                    <p:cond delay="250"/>
                                  </p:stCondLst>
                                  <p:childTnLst>
                                    <p:set>
                                      <p:cBhvr>
                                        <p:cTn id="34" dur="1" fill="hold">
                                          <p:stCondLst>
                                            <p:cond delay="0"/>
                                          </p:stCondLst>
                                        </p:cTn>
                                        <p:tgtEl>
                                          <p:spTgt spid="6"/>
                                        </p:tgtEl>
                                        <p:attrNameLst>
                                          <p:attrName>style.visibility</p:attrName>
                                        </p:attrNameLst>
                                      </p:cBhvr>
                                      <p:to>
                                        <p:strVal val="visible"/>
                                      </p:to>
                                    </p:set>
                                    <p:animEffect transition="in" filter="blinds(horizontal)">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xit" presetSubtype="10" fill="hold" grpId="1" nodeType="clickEffect">
                                  <p:stCondLst>
                                    <p:cond delay="0"/>
                                  </p:stCondLst>
                                  <p:childTnLst>
                                    <p:animEffect transition="out" filter="blinds(horizontal)">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par>
                                <p:cTn id="41" presetID="22" presetClass="entr" presetSubtype="8" fill="hold" nodeType="with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left)">
                                      <p:cBhvr>
                                        <p:cTn id="43" dur="500"/>
                                        <p:tgtEl>
                                          <p:spTgt spid="3">
                                            <p:txEl>
                                              <p:pRg st="3" end="3"/>
                                            </p:txEl>
                                          </p:spTgt>
                                        </p:tgtEl>
                                      </p:cBhvr>
                                    </p:animEffect>
                                  </p:childTnLst>
                                </p:cTn>
                              </p:par>
                            </p:childTnLst>
                          </p:cTn>
                        </p:par>
                        <p:par>
                          <p:cTn id="44" fill="hold">
                            <p:stCondLst>
                              <p:cond delay="500"/>
                            </p:stCondLst>
                            <p:childTnLst>
                              <p:par>
                                <p:cTn id="45" presetID="3" presetClass="entr" presetSubtype="10" fill="hold" grpId="0" nodeType="afterEffect">
                                  <p:stCondLst>
                                    <p:cond delay="500"/>
                                  </p:stCondLst>
                                  <p:childTnLst>
                                    <p:set>
                                      <p:cBhvr>
                                        <p:cTn id="46" dur="1" fill="hold">
                                          <p:stCondLst>
                                            <p:cond delay="0"/>
                                          </p:stCondLst>
                                        </p:cTn>
                                        <p:tgtEl>
                                          <p:spTgt spid="4"/>
                                        </p:tgtEl>
                                        <p:attrNameLst>
                                          <p:attrName>style.visibility</p:attrName>
                                        </p:attrNameLst>
                                      </p:cBhvr>
                                      <p:to>
                                        <p:strVal val="visible"/>
                                      </p:to>
                                    </p:set>
                                    <p:animEffect transition="in" filter="blinds(horizontal)">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grpId="1" nodeType="clickEffect">
                                  <p:stCondLst>
                                    <p:cond delay="0"/>
                                  </p:stCondLst>
                                  <p:childTnLst>
                                    <p:animEffect transition="out" filter="blinds(horizontal)">
                                      <p:cBhvr>
                                        <p:cTn id="51" dur="500"/>
                                        <p:tgtEl>
                                          <p:spTgt spid="4"/>
                                        </p:tgtEl>
                                      </p:cBhvr>
                                    </p:animEffect>
                                    <p:set>
                                      <p:cBhvr>
                                        <p:cTn id="52" dur="1" fill="hold">
                                          <p:stCondLst>
                                            <p:cond delay="499"/>
                                          </p:stCondLst>
                                        </p:cTn>
                                        <p:tgtEl>
                                          <p:spTgt spid="4"/>
                                        </p:tgtEl>
                                        <p:attrNameLst>
                                          <p:attrName>style.visibility</p:attrName>
                                        </p:attrNameLst>
                                      </p:cBhvr>
                                      <p:to>
                                        <p:strVal val="hidden"/>
                                      </p:to>
                                    </p:set>
                                  </p:childTnLst>
                                </p:cTn>
                              </p:par>
                              <p:par>
                                <p:cTn id="53" presetID="3" presetClass="entr" presetSubtype="10" fill="hold" grpId="0" nodeType="with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blinds(horizontal)">
                                      <p:cBhvr>
                                        <p:cTn id="5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6" grpId="0" animBg="1"/>
      <p:bldP spid="6" grpId="1" animBg="1"/>
      <p:bldP spid="7" grpId="0" animBg="1"/>
      <p:bldP spid="7" grpId="1" animBg="1"/>
      <p:bldP spid="8" grpId="0" animBg="1"/>
      <p:bldP spid="8"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Eternal Life (Two Senses)</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NOW:</a:t>
            </a:r>
          </a:p>
          <a:p>
            <a:pPr lvl="1"/>
            <a:r>
              <a:rPr lang="en-US" sz="3600" dirty="0">
                <a:solidFill>
                  <a:schemeClr val="tx1"/>
                </a:solidFill>
                <a:highlight>
                  <a:srgbClr val="00FF00"/>
                </a:highlight>
                <a:latin typeface="+mn-lt"/>
                <a:ea typeface="+mn-ea"/>
                <a:cs typeface="+mn-cs"/>
              </a:rPr>
              <a:t>Acts 2:21, 37-41</a:t>
            </a:r>
          </a:p>
          <a:p>
            <a:pPr lvl="1"/>
            <a:r>
              <a:rPr lang="en-US" sz="3600" dirty="0">
                <a:solidFill>
                  <a:schemeClr val="tx1"/>
                </a:solidFill>
                <a:latin typeface="+mn-lt"/>
                <a:ea typeface="+mn-ea"/>
                <a:cs typeface="+mn-cs"/>
              </a:rPr>
              <a:t>Rom. 10:13</a:t>
            </a:r>
          </a:p>
          <a:p>
            <a:pPr lvl="1"/>
            <a:r>
              <a:rPr lang="en-US" sz="3600" dirty="0">
                <a:solidFill>
                  <a:schemeClr val="tx1"/>
                </a:solidFill>
                <a:latin typeface="+mn-lt"/>
                <a:ea typeface="+mn-ea"/>
                <a:cs typeface="+mn-cs"/>
              </a:rPr>
              <a:t>1 </a:t>
            </a:r>
            <a:r>
              <a:rPr lang="en-US" sz="3600" dirty="0" err="1">
                <a:solidFill>
                  <a:schemeClr val="tx1"/>
                </a:solidFill>
                <a:latin typeface="+mn-lt"/>
                <a:ea typeface="+mn-ea"/>
                <a:cs typeface="+mn-cs"/>
              </a:rPr>
              <a:t>Jn</a:t>
            </a:r>
            <a:r>
              <a:rPr lang="en-US" sz="3600" dirty="0">
                <a:solidFill>
                  <a:schemeClr val="tx1"/>
                </a:solidFill>
                <a:latin typeface="+mn-lt"/>
                <a:ea typeface="+mn-ea"/>
                <a:cs typeface="+mn-cs"/>
              </a:rPr>
              <a:t> 5:11-12</a:t>
            </a:r>
            <a:endParaRPr lang="en-US" sz="4000" dirty="0">
              <a:solidFill>
                <a:schemeClr val="tx1"/>
              </a:solidFill>
              <a:latin typeface="+mn-lt"/>
              <a:ea typeface="+mn-ea"/>
              <a:cs typeface="+mn-cs"/>
            </a:endParaRPr>
          </a:p>
        </p:txBody>
      </p:sp>
    </p:spTree>
    <p:extLst>
      <p:ext uri="{BB962C8B-B14F-4D97-AF65-F5344CB8AC3E}">
        <p14:creationId xmlns:p14="http://schemas.microsoft.com/office/powerpoint/2010/main" val="3834462395"/>
      </p:ext>
    </p:extLst>
  </p:cSld>
  <p:clrMapOvr>
    <a:masterClrMapping/>
  </p:clrMapOvr>
  <mc:AlternateContent xmlns:mc="http://schemas.openxmlformats.org/markup-compatibility/2006">
    <mc:Choice xmlns:p14="http://schemas.microsoft.com/office/powerpoint/2010/main" Requires="p14">
      <p:transition spd="slow" p14:dur="2000" advClick="0" advTm="10000"/>
    </mc:Choice>
    <mc:Fallback>
      <p:transition spd="slow"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77500" lnSpcReduction="20000"/>
          </a:bodyPr>
          <a:lstStyle/>
          <a:p>
            <a:pPr>
              <a:buFont typeface="Wingdings" panose="05000000000000000000" pitchFamily="2" charset="2"/>
              <a:buChar char="Ø"/>
            </a:pPr>
            <a:r>
              <a:rPr lang="en-US" sz="3300" dirty="0"/>
              <a:t>GOD'S PART</a:t>
            </a:r>
          </a:p>
          <a:p>
            <a:pPr>
              <a:spcBef>
                <a:spcPts val="900"/>
              </a:spcBef>
              <a:spcAft>
                <a:spcPts val="450"/>
              </a:spcAft>
              <a:buFont typeface="Wingdings" panose="05000000000000000000" pitchFamily="2" charset="2"/>
              <a:buChar char="Ø"/>
            </a:pPr>
            <a:r>
              <a:rPr lang="en-US" sz="2700" b="1" dirty="0"/>
              <a:t>The great love of God for man</a:t>
            </a:r>
            <a:r>
              <a:rPr lang="en-US" sz="2700" dirty="0"/>
              <a:t> (</a:t>
            </a:r>
            <a:r>
              <a:rPr lang="en-US" sz="2700" u="sng" dirty="0" err="1"/>
              <a:t>Jn</a:t>
            </a:r>
            <a:r>
              <a:rPr lang="en-US" sz="2700" u="sng" dirty="0"/>
              <a:t> 3:16</a:t>
            </a:r>
            <a:r>
              <a:rPr lang="en-US" sz="2700" dirty="0"/>
              <a:t>)</a:t>
            </a:r>
          </a:p>
          <a:p>
            <a:pPr>
              <a:spcAft>
                <a:spcPts val="450"/>
              </a:spcAft>
              <a:buFont typeface="Wingdings" panose="05000000000000000000" pitchFamily="2" charset="2"/>
              <a:buChar char="Ø"/>
            </a:pPr>
            <a:r>
              <a:rPr lang="en-US" sz="2700" b="1" dirty="0"/>
              <a:t>He gave His Son, Jesus Christ, as </a:t>
            </a:r>
            <a:r>
              <a:rPr lang="en-US" sz="2700" b="1"/>
              <a:t>the Savior</a:t>
            </a:r>
            <a:r>
              <a:rPr lang="en-US" sz="2700"/>
              <a:t> </a:t>
            </a:r>
            <a:r>
              <a:rPr lang="en-US" sz="2700" dirty="0"/>
              <a:t>(</a:t>
            </a:r>
            <a:r>
              <a:rPr lang="en-US" sz="2700" u="sng" dirty="0"/>
              <a:t>Lk 19:10</a:t>
            </a:r>
            <a:r>
              <a:rPr lang="en-US" sz="2700" dirty="0"/>
              <a:t>)</a:t>
            </a:r>
          </a:p>
          <a:p>
            <a:pPr>
              <a:spcAft>
                <a:spcPts val="450"/>
              </a:spcAft>
              <a:buFont typeface="Wingdings" panose="05000000000000000000" pitchFamily="2" charset="2"/>
              <a:buChar char="Ø"/>
            </a:pPr>
            <a:r>
              <a:rPr lang="en-US" sz="2700" b="1" dirty="0"/>
              <a:t>Sent the Holy Spirit as a guide</a:t>
            </a:r>
            <a:r>
              <a:rPr lang="en-US" sz="2700" dirty="0"/>
              <a:t> (</a:t>
            </a:r>
            <a:r>
              <a:rPr lang="en-US" sz="2700" u="sng" dirty="0" err="1"/>
              <a:t>Jn</a:t>
            </a:r>
            <a:r>
              <a:rPr lang="en-US" sz="2700" u="sng" dirty="0"/>
              <a:t> 16:13</a:t>
            </a:r>
            <a:r>
              <a:rPr lang="en-US" sz="2700" dirty="0"/>
              <a:t>)</a:t>
            </a:r>
          </a:p>
          <a:p>
            <a:pPr>
              <a:spcAft>
                <a:spcPts val="450"/>
              </a:spcAft>
              <a:buFont typeface="Wingdings" panose="05000000000000000000" pitchFamily="2" charset="2"/>
              <a:buChar char="Ø"/>
            </a:pPr>
            <a:r>
              <a:rPr lang="en-US" sz="2700" b="1" dirty="0"/>
              <a:t>Gave the Gospel as "the power" unto salvation</a:t>
            </a:r>
            <a:r>
              <a:rPr lang="en-US" sz="2700" dirty="0"/>
              <a:t> (</a:t>
            </a:r>
            <a:r>
              <a:rPr lang="en-US" sz="2700" u="sng" dirty="0"/>
              <a:t>Rom 1:16</a:t>
            </a:r>
            <a:r>
              <a:rPr lang="en-US" sz="2700" dirty="0"/>
              <a:t>)</a:t>
            </a:r>
          </a:p>
          <a:p>
            <a:pPr>
              <a:buFont typeface="Wingdings" panose="05000000000000000000" pitchFamily="2" charset="2"/>
              <a:buChar char="Ø"/>
            </a:pPr>
            <a:r>
              <a:rPr lang="en-US" sz="2700" b="1" dirty="0"/>
              <a:t>Provided atonement by the blood of Christ</a:t>
            </a:r>
            <a:r>
              <a:rPr lang="en-US" sz="2700" dirty="0"/>
              <a:t> (</a:t>
            </a:r>
            <a:r>
              <a:rPr lang="en-US" sz="2700" u="sng" dirty="0"/>
              <a:t>Rom 5:9</a:t>
            </a:r>
            <a:r>
              <a:rPr lang="en-US" sz="2700" dirty="0"/>
              <a:t>)</a:t>
            </a:r>
          </a:p>
        </p:txBody>
      </p:sp>
      <p:sp>
        <p:nvSpPr>
          <p:cNvPr id="3" name="Content Placeholder 2"/>
          <p:cNvSpPr>
            <a:spLocks noGrp="1"/>
          </p:cNvSpPr>
          <p:nvPr>
            <p:ph sz="half" idx="2"/>
          </p:nvPr>
        </p:nvSpPr>
        <p:spPr/>
        <p:txBody>
          <a:bodyPr>
            <a:normAutofit fontScale="77500" lnSpcReduction="20000"/>
          </a:bodyPr>
          <a:lstStyle/>
          <a:p>
            <a:pPr>
              <a:buFont typeface="Wingdings" panose="05000000000000000000" pitchFamily="2" charset="2"/>
              <a:buChar char="Ø"/>
            </a:pPr>
            <a:r>
              <a:rPr lang="en-US" sz="3300" dirty="0"/>
              <a:t>MAN'S PART</a:t>
            </a:r>
          </a:p>
          <a:p>
            <a:pPr>
              <a:spcBef>
                <a:spcPts val="900"/>
              </a:spcBef>
              <a:spcAft>
                <a:spcPts val="450"/>
              </a:spcAft>
              <a:buFont typeface="Wingdings" panose="05000000000000000000" pitchFamily="2" charset="2"/>
              <a:buChar char="Ø"/>
            </a:pPr>
            <a:r>
              <a:rPr lang="en-US" sz="2700" b="1" dirty="0"/>
              <a:t>Hear the Gospel</a:t>
            </a:r>
            <a:r>
              <a:rPr lang="en-US" sz="2700" dirty="0"/>
              <a:t> (</a:t>
            </a:r>
            <a:r>
              <a:rPr lang="en-US" sz="2700" u="sng" dirty="0"/>
              <a:t>Rom 10:17</a:t>
            </a:r>
            <a:r>
              <a:rPr lang="en-US" sz="2700" dirty="0"/>
              <a:t>, </a:t>
            </a:r>
            <a:r>
              <a:rPr lang="en-US" sz="2700" u="sng" dirty="0" err="1"/>
              <a:t>Jn</a:t>
            </a:r>
            <a:r>
              <a:rPr lang="en-US" sz="2700" u="sng" dirty="0"/>
              <a:t> 8:32</a:t>
            </a:r>
            <a:r>
              <a:rPr lang="en-US" sz="2700" dirty="0"/>
              <a:t>)</a:t>
            </a:r>
          </a:p>
          <a:p>
            <a:pPr>
              <a:spcAft>
                <a:spcPts val="450"/>
              </a:spcAft>
              <a:buFont typeface="Wingdings" panose="05000000000000000000" pitchFamily="2" charset="2"/>
              <a:buChar char="Ø"/>
            </a:pPr>
            <a:r>
              <a:rPr lang="en-US" sz="2700" b="1" dirty="0"/>
              <a:t>Believe the Gospel</a:t>
            </a:r>
            <a:r>
              <a:rPr lang="en-US" sz="2700" dirty="0"/>
              <a:t> (</a:t>
            </a:r>
            <a:r>
              <a:rPr lang="en-US" sz="2700" u="sng" dirty="0" err="1"/>
              <a:t>Heb</a:t>
            </a:r>
            <a:r>
              <a:rPr lang="en-US" sz="2700" u="sng" dirty="0"/>
              <a:t> 11:6</a:t>
            </a:r>
            <a:r>
              <a:rPr lang="en-US" sz="2700" dirty="0"/>
              <a:t>, </a:t>
            </a:r>
            <a:r>
              <a:rPr lang="en-US" sz="2700" u="sng" dirty="0" err="1"/>
              <a:t>Jn</a:t>
            </a:r>
            <a:r>
              <a:rPr lang="en-US" sz="2700" u="sng" dirty="0"/>
              <a:t> 20:31</a:t>
            </a:r>
            <a:r>
              <a:rPr lang="en-US" sz="2700" dirty="0"/>
              <a:t>)</a:t>
            </a:r>
          </a:p>
          <a:p>
            <a:pPr>
              <a:spcAft>
                <a:spcPts val="450"/>
              </a:spcAft>
              <a:buFont typeface="Wingdings" panose="05000000000000000000" pitchFamily="2" charset="2"/>
              <a:buChar char="Ø"/>
            </a:pPr>
            <a:r>
              <a:rPr lang="en-US" sz="2700" b="1" dirty="0"/>
              <a:t>Repent of past sins</a:t>
            </a:r>
            <a:r>
              <a:rPr lang="en-US" sz="2700" dirty="0"/>
              <a:t> (</a:t>
            </a:r>
            <a:r>
              <a:rPr lang="en-US" sz="2700" u="sng" dirty="0"/>
              <a:t>Lk 13:3</a:t>
            </a:r>
            <a:r>
              <a:rPr lang="en-US" sz="2700" dirty="0"/>
              <a:t>, </a:t>
            </a:r>
            <a:r>
              <a:rPr lang="en-US" sz="2700" u="sng" dirty="0"/>
              <a:t>Acts 17:30</a:t>
            </a:r>
            <a:r>
              <a:rPr lang="en-US" sz="2700" dirty="0"/>
              <a:t>)</a:t>
            </a:r>
          </a:p>
          <a:p>
            <a:pPr>
              <a:spcAft>
                <a:spcPts val="450"/>
              </a:spcAft>
              <a:buFont typeface="Wingdings" panose="05000000000000000000" pitchFamily="2" charset="2"/>
              <a:buChar char="Ø"/>
            </a:pPr>
            <a:r>
              <a:rPr lang="en-US" sz="2700" b="1" dirty="0"/>
              <a:t>Confess faith in Jesus Christ</a:t>
            </a:r>
            <a:r>
              <a:rPr lang="en-US" sz="2700" dirty="0"/>
              <a:t> (</a:t>
            </a:r>
            <a:r>
              <a:rPr lang="en-US" sz="2700" u="sng" dirty="0"/>
              <a:t>Rom 10:10</a:t>
            </a:r>
            <a:r>
              <a:rPr lang="en-US" sz="2700" dirty="0"/>
              <a:t>, </a:t>
            </a:r>
            <a:r>
              <a:rPr lang="en-US" sz="2700" u="sng" dirty="0"/>
              <a:t>Matt 10:32</a:t>
            </a:r>
            <a:r>
              <a:rPr lang="en-US" sz="2700" dirty="0"/>
              <a:t>)</a:t>
            </a:r>
          </a:p>
          <a:p>
            <a:pPr>
              <a:spcAft>
                <a:spcPts val="450"/>
              </a:spcAft>
              <a:buFont typeface="Wingdings" panose="05000000000000000000" pitchFamily="2" charset="2"/>
              <a:buChar char="Ø"/>
            </a:pPr>
            <a:r>
              <a:rPr lang="en-US" sz="2700" b="1" dirty="0"/>
              <a:t>Be Baptized</a:t>
            </a:r>
            <a:r>
              <a:rPr lang="en-US" sz="2700" dirty="0"/>
              <a:t> (</a:t>
            </a:r>
            <a:r>
              <a:rPr lang="en-US" sz="2700" u="sng" dirty="0"/>
              <a:t>Gal 3:27</a:t>
            </a:r>
            <a:r>
              <a:rPr lang="en-US" sz="2700" dirty="0"/>
              <a:t>, </a:t>
            </a:r>
            <a:r>
              <a:rPr lang="en-US" sz="2700" u="sng" dirty="0"/>
              <a:t>Mk 16:16</a:t>
            </a:r>
            <a:r>
              <a:rPr lang="en-US" sz="2700" dirty="0"/>
              <a:t>, </a:t>
            </a:r>
            <a:r>
              <a:rPr lang="en-US" sz="2700" u="sng" dirty="0"/>
              <a:t>Acts 2:38</a:t>
            </a:r>
            <a:r>
              <a:rPr lang="en-US" sz="2700" dirty="0"/>
              <a:t>)</a:t>
            </a:r>
          </a:p>
          <a:p>
            <a:pPr>
              <a:buFont typeface="Wingdings" panose="05000000000000000000" pitchFamily="2" charset="2"/>
              <a:buChar char="Ø"/>
            </a:pPr>
            <a:r>
              <a:rPr lang="en-US" sz="2700" b="1" dirty="0"/>
              <a:t>Be faithful unto death</a:t>
            </a:r>
            <a:r>
              <a:rPr lang="en-US" sz="2700" dirty="0"/>
              <a:t> (Rev 2:10)</a:t>
            </a:r>
            <a:endParaRPr lang="en-US" dirty="0"/>
          </a:p>
        </p:txBody>
      </p:sp>
      <p:sp>
        <p:nvSpPr>
          <p:cNvPr id="4" name="Title 3"/>
          <p:cNvSpPr>
            <a:spLocks noGrp="1"/>
          </p:cNvSpPr>
          <p:nvPr>
            <p:ph type="title"/>
          </p:nvPr>
        </p:nvSpPr>
        <p:spPr/>
        <p:txBody>
          <a:bodyPr>
            <a:normAutofit/>
          </a:bodyPr>
          <a:lstStyle/>
          <a:p>
            <a:pPr algn="ctr"/>
            <a:r>
              <a:rPr lang="en-US" sz="3600" b="1" dirty="0">
                <a:effectLst>
                  <a:outerShdw blurRad="38100" dist="38100" dir="2700000" algn="tl">
                    <a:srgbClr val="000000">
                      <a:alpha val="43137"/>
                    </a:srgbClr>
                  </a:outerShdw>
                </a:effectLst>
              </a:rPr>
              <a:t>God's Plan of Salvation</a:t>
            </a:r>
          </a:p>
        </p:txBody>
      </p:sp>
      <p:sp>
        <p:nvSpPr>
          <p:cNvPr id="5" name="TextBox 4"/>
          <p:cNvSpPr txBox="1"/>
          <p:nvPr/>
        </p:nvSpPr>
        <p:spPr>
          <a:xfrm>
            <a:off x="1143000" y="6122359"/>
            <a:ext cx="7743825" cy="461665"/>
          </a:xfrm>
          <a:prstGeom prst="rect">
            <a:avLst/>
          </a:prstGeom>
          <a:noFill/>
        </p:spPr>
        <p:txBody>
          <a:bodyPr wrap="square" rtlCol="0">
            <a:spAutoFit/>
          </a:bodyPr>
          <a:lstStyle/>
          <a:p>
            <a:pPr algn="ctr"/>
            <a:r>
              <a:rPr lang="en-US" sz="2400" b="1" dirty="0"/>
              <a:t>God has done His part. Have you done yours?</a:t>
            </a:r>
          </a:p>
        </p:txBody>
      </p:sp>
    </p:spTree>
    <p:extLst>
      <p:ext uri="{BB962C8B-B14F-4D97-AF65-F5344CB8AC3E}">
        <p14:creationId xmlns:p14="http://schemas.microsoft.com/office/powerpoint/2010/main" val="1716634558"/>
      </p:ext>
    </p:extLst>
  </p:cSld>
  <p:clrMapOvr>
    <a:masterClrMapping/>
  </p:clrMapOvr>
  <mc:AlternateContent xmlns:mc="http://schemas.openxmlformats.org/markup-compatibility/2006">
    <mc:Choice xmlns:p14="http://schemas.microsoft.com/office/powerpoint/2010/main" Requires="p14">
      <p:transition spd="slow" p14:dur="20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897B04-0FFB-4A2E-9DC5-F6724A4DFFB7}"/>
              </a:ext>
            </a:extLst>
          </p:cNvPr>
          <p:cNvSpPr>
            <a:spLocks noGrp="1"/>
          </p:cNvSpPr>
          <p:nvPr>
            <p:ph idx="4294967295"/>
          </p:nvPr>
        </p:nvSpPr>
        <p:spPr>
          <a:xfrm>
            <a:off x="1385888" y="685800"/>
            <a:ext cx="7758112" cy="5440363"/>
          </a:xfrm>
        </p:spPr>
        <p:txBody>
          <a:bodyPr/>
          <a:lstStyle/>
          <a:p>
            <a:r>
              <a:rPr lang="en-US" sz="4000" b="1" dirty="0"/>
              <a:t>Acts 2:21 NAS95 - </a:t>
            </a:r>
            <a:r>
              <a:rPr lang="en-US" sz="4000" dirty="0"/>
              <a:t>'AND IT SHALL BE THAT EVERYONE WHO CALLS ON THE NAME OF THE LORD WILL BE SAVED.'</a:t>
            </a:r>
          </a:p>
        </p:txBody>
      </p:sp>
    </p:spTree>
    <p:extLst>
      <p:ext uri="{BB962C8B-B14F-4D97-AF65-F5344CB8AC3E}">
        <p14:creationId xmlns:p14="http://schemas.microsoft.com/office/powerpoint/2010/main" val="16550595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897B04-0FFB-4A2E-9DC5-F6724A4DFFB7}"/>
              </a:ext>
            </a:extLst>
          </p:cNvPr>
          <p:cNvSpPr>
            <a:spLocks noGrp="1"/>
          </p:cNvSpPr>
          <p:nvPr>
            <p:ph idx="4294967295"/>
          </p:nvPr>
        </p:nvSpPr>
        <p:spPr>
          <a:xfrm>
            <a:off x="1385888" y="609600"/>
            <a:ext cx="7758112" cy="5516563"/>
          </a:xfrm>
        </p:spPr>
        <p:txBody>
          <a:bodyPr/>
          <a:lstStyle/>
          <a:p>
            <a:r>
              <a:rPr lang="en-US" sz="2400" b="1" dirty="0"/>
              <a:t>Acts 2:37-41 NAS95</a:t>
            </a:r>
            <a:r>
              <a:rPr lang="en-US" sz="2400" dirty="0"/>
              <a:t> - Now when they heard this, they were pierced to the heart, and said to Peter and the rest of the apostles, "Brethren, what shall we do?" Peter said to them, "Repent, and each of you be baptized in the name of Jesus Christ for the forgiveness of your sins; and you will receive the gift of the Holy Spirit. For the promise is for you and your children and for all who are far off, as many as the Lord our God will call to Himself." And with many other words he solemnly testified and kept on exhorting them, saying, "Be saved from this perverse generation!" So then, those who had received his word were baptized; and that day there were added about three thousand souls.</a:t>
            </a:r>
          </a:p>
          <a:p>
            <a:endParaRPr lang="en-US" dirty="0"/>
          </a:p>
        </p:txBody>
      </p:sp>
    </p:spTree>
    <p:extLst>
      <p:ext uri="{BB962C8B-B14F-4D97-AF65-F5344CB8AC3E}">
        <p14:creationId xmlns:p14="http://schemas.microsoft.com/office/powerpoint/2010/main" val="239533074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Eternal Life (Two Senses)</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NOW:</a:t>
            </a:r>
          </a:p>
          <a:p>
            <a:pPr lvl="1"/>
            <a:r>
              <a:rPr lang="en-US" sz="3600" dirty="0">
                <a:solidFill>
                  <a:schemeClr val="tx1"/>
                </a:solidFill>
                <a:latin typeface="+mn-lt"/>
                <a:ea typeface="+mn-ea"/>
                <a:cs typeface="+mn-cs"/>
              </a:rPr>
              <a:t>Acts 2:21, 37-41</a:t>
            </a:r>
          </a:p>
          <a:p>
            <a:pPr lvl="1"/>
            <a:r>
              <a:rPr lang="en-US" sz="3600" dirty="0">
                <a:solidFill>
                  <a:schemeClr val="tx1"/>
                </a:solidFill>
                <a:highlight>
                  <a:srgbClr val="00FF00"/>
                </a:highlight>
                <a:latin typeface="+mn-lt"/>
                <a:ea typeface="+mn-ea"/>
                <a:cs typeface="+mn-cs"/>
              </a:rPr>
              <a:t>Rom. 10:13</a:t>
            </a:r>
          </a:p>
          <a:p>
            <a:pPr lvl="1"/>
            <a:r>
              <a:rPr lang="en-US" sz="3600" dirty="0">
                <a:solidFill>
                  <a:schemeClr val="tx1"/>
                </a:solidFill>
                <a:latin typeface="+mn-lt"/>
                <a:ea typeface="+mn-ea"/>
                <a:cs typeface="+mn-cs"/>
              </a:rPr>
              <a:t>1 </a:t>
            </a:r>
            <a:r>
              <a:rPr lang="en-US" sz="3600" dirty="0" err="1">
                <a:solidFill>
                  <a:schemeClr val="tx1"/>
                </a:solidFill>
                <a:latin typeface="+mn-lt"/>
                <a:ea typeface="+mn-ea"/>
                <a:cs typeface="+mn-cs"/>
              </a:rPr>
              <a:t>Jn</a:t>
            </a:r>
            <a:r>
              <a:rPr lang="en-US" sz="3600" dirty="0">
                <a:solidFill>
                  <a:schemeClr val="tx1"/>
                </a:solidFill>
                <a:latin typeface="+mn-lt"/>
                <a:ea typeface="+mn-ea"/>
                <a:cs typeface="+mn-cs"/>
              </a:rPr>
              <a:t> 5:11-12</a:t>
            </a:r>
            <a:endParaRPr lang="en-US" sz="4000" dirty="0">
              <a:solidFill>
                <a:schemeClr val="tx1"/>
              </a:solidFill>
              <a:latin typeface="+mn-lt"/>
              <a:ea typeface="+mn-ea"/>
              <a:cs typeface="+mn-cs"/>
            </a:endParaRPr>
          </a:p>
        </p:txBody>
      </p:sp>
    </p:spTree>
    <p:extLst>
      <p:ext uri="{BB962C8B-B14F-4D97-AF65-F5344CB8AC3E}">
        <p14:creationId xmlns:p14="http://schemas.microsoft.com/office/powerpoint/2010/main" val="39713980"/>
      </p:ext>
    </p:extLst>
  </p:cSld>
  <p:clrMapOvr>
    <a:masterClrMapping/>
  </p:clrMapOvr>
  <mc:AlternateContent xmlns:mc="http://schemas.openxmlformats.org/markup-compatibility/2006">
    <mc:Choice xmlns:p14="http://schemas.microsoft.com/office/powerpoint/2010/main" Requires="p14">
      <p:transition spd="slow" p14:dur="2000" advClick="0" advTm="10000"/>
    </mc:Choice>
    <mc:Fallback>
      <p:transition spd="slow" advClick="0" advTm="10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1C4585-0579-4BC8-AC2B-EDB3998516EE}"/>
              </a:ext>
            </a:extLst>
          </p:cNvPr>
          <p:cNvSpPr>
            <a:spLocks noGrp="1"/>
          </p:cNvSpPr>
          <p:nvPr>
            <p:ph idx="4294967295"/>
          </p:nvPr>
        </p:nvSpPr>
        <p:spPr>
          <a:xfrm>
            <a:off x="1385888" y="762000"/>
            <a:ext cx="7758112" cy="5364163"/>
          </a:xfrm>
        </p:spPr>
        <p:txBody>
          <a:bodyPr/>
          <a:lstStyle/>
          <a:p>
            <a:r>
              <a:rPr lang="en-US" sz="4000" b="1" dirty="0"/>
              <a:t>Romans 10:13 NAS95</a:t>
            </a:r>
            <a:r>
              <a:rPr lang="en-US" sz="4000" dirty="0"/>
              <a:t> - for "WHOEVER WILL CALL ON THE NAME OF THE LORD WILL BE SAVED."</a:t>
            </a:r>
          </a:p>
          <a:p>
            <a:endParaRPr lang="en-US" dirty="0"/>
          </a:p>
        </p:txBody>
      </p:sp>
    </p:spTree>
    <p:extLst>
      <p:ext uri="{BB962C8B-B14F-4D97-AF65-F5344CB8AC3E}">
        <p14:creationId xmlns:p14="http://schemas.microsoft.com/office/powerpoint/2010/main" val="319199977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Eternal Life (Two Senses)</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NOW:</a:t>
            </a:r>
          </a:p>
          <a:p>
            <a:pPr lvl="1"/>
            <a:r>
              <a:rPr lang="en-US" sz="3600" dirty="0">
                <a:solidFill>
                  <a:schemeClr val="tx1"/>
                </a:solidFill>
                <a:latin typeface="+mn-lt"/>
                <a:ea typeface="+mn-ea"/>
                <a:cs typeface="+mn-cs"/>
              </a:rPr>
              <a:t>Acts 2:21, 37-41</a:t>
            </a:r>
          </a:p>
          <a:p>
            <a:pPr lvl="1"/>
            <a:r>
              <a:rPr lang="en-US" sz="3600" dirty="0">
                <a:solidFill>
                  <a:schemeClr val="tx1"/>
                </a:solidFill>
                <a:latin typeface="+mn-lt"/>
                <a:ea typeface="+mn-ea"/>
                <a:cs typeface="+mn-cs"/>
              </a:rPr>
              <a:t>Rom. 10:13</a:t>
            </a:r>
          </a:p>
          <a:p>
            <a:pPr lvl="1"/>
            <a:r>
              <a:rPr lang="en-US" sz="3600" dirty="0">
                <a:solidFill>
                  <a:schemeClr val="tx1"/>
                </a:solidFill>
                <a:highlight>
                  <a:srgbClr val="00FF00"/>
                </a:highlight>
                <a:latin typeface="+mn-lt"/>
                <a:ea typeface="+mn-ea"/>
                <a:cs typeface="+mn-cs"/>
              </a:rPr>
              <a:t>1 </a:t>
            </a:r>
            <a:r>
              <a:rPr lang="en-US" sz="3600" dirty="0" err="1">
                <a:solidFill>
                  <a:schemeClr val="tx1"/>
                </a:solidFill>
                <a:highlight>
                  <a:srgbClr val="00FF00"/>
                </a:highlight>
                <a:latin typeface="+mn-lt"/>
                <a:ea typeface="+mn-ea"/>
                <a:cs typeface="+mn-cs"/>
              </a:rPr>
              <a:t>Jn</a:t>
            </a:r>
            <a:r>
              <a:rPr lang="en-US" sz="3600" dirty="0">
                <a:solidFill>
                  <a:schemeClr val="tx1"/>
                </a:solidFill>
                <a:highlight>
                  <a:srgbClr val="00FF00"/>
                </a:highlight>
                <a:latin typeface="+mn-lt"/>
                <a:ea typeface="+mn-ea"/>
                <a:cs typeface="+mn-cs"/>
              </a:rPr>
              <a:t> 5:11-12</a:t>
            </a:r>
            <a:endParaRPr lang="en-US" sz="4000" dirty="0">
              <a:solidFill>
                <a:schemeClr val="tx1"/>
              </a:solidFill>
              <a:highlight>
                <a:srgbClr val="00FF00"/>
              </a:highlight>
              <a:latin typeface="+mn-lt"/>
              <a:ea typeface="+mn-ea"/>
              <a:cs typeface="+mn-cs"/>
            </a:endParaRPr>
          </a:p>
        </p:txBody>
      </p:sp>
    </p:spTree>
    <p:extLst>
      <p:ext uri="{BB962C8B-B14F-4D97-AF65-F5344CB8AC3E}">
        <p14:creationId xmlns:p14="http://schemas.microsoft.com/office/powerpoint/2010/main" val="1213160797"/>
      </p:ext>
    </p:extLst>
  </p:cSld>
  <p:clrMapOvr>
    <a:masterClrMapping/>
  </p:clrMapOvr>
  <mc:AlternateContent xmlns:mc="http://schemas.openxmlformats.org/markup-compatibility/2006">
    <mc:Choice xmlns:p14="http://schemas.microsoft.com/office/powerpoint/2010/main" Requires="p14">
      <p:transition spd="slow" p14:dur="2000" advClick="0" advTm="10000"/>
    </mc:Choice>
    <mc:Fallback>
      <p:transition spd="slow" advClick="0" advTm="10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E68D94-1920-4111-AFBC-B8E71EDF5CC6}"/>
              </a:ext>
            </a:extLst>
          </p:cNvPr>
          <p:cNvSpPr>
            <a:spLocks noGrp="1"/>
          </p:cNvSpPr>
          <p:nvPr>
            <p:ph idx="4294967295"/>
          </p:nvPr>
        </p:nvSpPr>
        <p:spPr>
          <a:xfrm>
            <a:off x="1385888" y="609600"/>
            <a:ext cx="7758112" cy="5516563"/>
          </a:xfrm>
        </p:spPr>
        <p:txBody>
          <a:bodyPr/>
          <a:lstStyle/>
          <a:p>
            <a:r>
              <a:rPr lang="en-US" sz="4000" b="1" dirty="0"/>
              <a:t>1 John 5:11-12 NAS95</a:t>
            </a:r>
            <a:r>
              <a:rPr lang="en-US" sz="4000" dirty="0"/>
              <a:t> - And the testimony is this, that God has given us eternal life, and this life is in His Son. He who has the Son has the life; he who does not have the Son of God does not have the life.</a:t>
            </a:r>
          </a:p>
        </p:txBody>
      </p:sp>
    </p:spTree>
    <p:extLst>
      <p:ext uri="{BB962C8B-B14F-4D97-AF65-F5344CB8AC3E}">
        <p14:creationId xmlns:p14="http://schemas.microsoft.com/office/powerpoint/2010/main" val="89738463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2"/>
                </a:solidFill>
              </a:rPr>
              <a:t>Eternal Life (Two Senses)</a:t>
            </a:r>
            <a:endParaRPr lang="en-US" sz="4800" dirty="0"/>
          </a:p>
        </p:txBody>
      </p:sp>
      <p:sp>
        <p:nvSpPr>
          <p:cNvPr id="3" name="Content Placeholder 2"/>
          <p:cNvSpPr>
            <a:spLocks noGrp="1"/>
          </p:cNvSpPr>
          <p:nvPr>
            <p:ph idx="1"/>
          </p:nvPr>
        </p:nvSpPr>
        <p:spPr/>
        <p:txBody>
          <a:bodyPr/>
          <a:lstStyle/>
          <a:p>
            <a:r>
              <a:rPr lang="en-US" sz="4000" dirty="0">
                <a:solidFill>
                  <a:schemeClr val="tx1"/>
                </a:solidFill>
                <a:latin typeface="+mn-lt"/>
                <a:ea typeface="+mn-ea"/>
                <a:cs typeface="+mn-cs"/>
              </a:rPr>
              <a:t>THE WORLD TO COME:</a:t>
            </a:r>
          </a:p>
          <a:p>
            <a:pPr lvl="1"/>
            <a:r>
              <a:rPr lang="en-US" sz="3600" dirty="0">
                <a:solidFill>
                  <a:schemeClr val="tx1"/>
                </a:solidFill>
                <a:latin typeface="+mn-lt"/>
                <a:ea typeface="+mn-ea"/>
                <a:cs typeface="+mn-cs"/>
              </a:rPr>
              <a:t>We “</a:t>
            </a:r>
            <a:r>
              <a:rPr lang="en-US" sz="3600" b="1" dirty="0">
                <a:solidFill>
                  <a:schemeClr val="tx1"/>
                </a:solidFill>
                <a:latin typeface="+mn-lt"/>
                <a:ea typeface="+mn-ea"/>
                <a:cs typeface="+mn-cs"/>
              </a:rPr>
              <a:t>hope for” - R</a:t>
            </a:r>
            <a:r>
              <a:rPr lang="en-US" sz="3600" dirty="0">
                <a:solidFill>
                  <a:schemeClr val="tx1"/>
                </a:solidFill>
                <a:latin typeface="+mn-lt"/>
                <a:ea typeface="+mn-ea"/>
                <a:cs typeface="+mn-cs"/>
              </a:rPr>
              <a:t>om. 8:24-25; Titus 1:2</a:t>
            </a:r>
          </a:p>
          <a:p>
            <a:pPr lvl="1"/>
            <a:r>
              <a:rPr lang="en-US" sz="3600" dirty="0">
                <a:solidFill>
                  <a:schemeClr val="tx1"/>
                </a:solidFill>
                <a:latin typeface="+mn-lt"/>
                <a:ea typeface="+mn-ea"/>
                <a:cs typeface="+mn-cs"/>
              </a:rPr>
              <a:t>Are “</a:t>
            </a:r>
            <a:r>
              <a:rPr lang="en-US" sz="3600" b="1" dirty="0">
                <a:solidFill>
                  <a:schemeClr val="tx1"/>
                </a:solidFill>
                <a:latin typeface="+mn-lt"/>
                <a:ea typeface="+mn-ea"/>
                <a:cs typeface="+mn-cs"/>
              </a:rPr>
              <a:t>patient for” - </a:t>
            </a:r>
            <a:r>
              <a:rPr lang="en-US" sz="3600" dirty="0">
                <a:solidFill>
                  <a:schemeClr val="tx1"/>
                </a:solidFill>
                <a:latin typeface="+mn-lt"/>
                <a:ea typeface="+mn-ea"/>
                <a:cs typeface="+mn-cs"/>
              </a:rPr>
              <a:t>Rom. 2:7</a:t>
            </a:r>
          </a:p>
          <a:p>
            <a:pPr lvl="1"/>
            <a:r>
              <a:rPr lang="en-US" sz="3600" b="1" dirty="0">
                <a:solidFill>
                  <a:schemeClr val="tx1"/>
                </a:solidFill>
                <a:latin typeface="+mn-lt"/>
                <a:ea typeface="+mn-ea"/>
                <a:cs typeface="+mn-cs"/>
              </a:rPr>
              <a:t>“Forsake all for” - </a:t>
            </a:r>
            <a:r>
              <a:rPr lang="en-US" sz="3600" dirty="0">
                <a:solidFill>
                  <a:schemeClr val="tx1"/>
                </a:solidFill>
                <a:latin typeface="+mn-lt"/>
                <a:ea typeface="+mn-ea"/>
                <a:cs typeface="+mn-cs"/>
              </a:rPr>
              <a:t>Mk. 10:30</a:t>
            </a:r>
          </a:p>
          <a:p>
            <a:pPr lvl="1"/>
            <a:r>
              <a:rPr lang="en-US" sz="3600" b="1" dirty="0">
                <a:solidFill>
                  <a:schemeClr val="tx1"/>
                </a:solidFill>
                <a:latin typeface="+mn-lt"/>
                <a:ea typeface="+mn-ea"/>
                <a:cs typeface="+mn-cs"/>
              </a:rPr>
              <a:t>“Fight for” - </a:t>
            </a:r>
            <a:r>
              <a:rPr lang="en-US" sz="3600" dirty="0">
                <a:solidFill>
                  <a:schemeClr val="tx1"/>
                </a:solidFill>
                <a:latin typeface="+mn-lt"/>
                <a:ea typeface="+mn-ea"/>
                <a:cs typeface="+mn-cs"/>
              </a:rPr>
              <a:t>1 Tim. 6:12</a:t>
            </a:r>
            <a:endParaRPr lang="en-US" sz="4000" dirty="0">
              <a:solidFill>
                <a:schemeClr val="tx1"/>
              </a:solidFill>
              <a:latin typeface="+mn-lt"/>
              <a:ea typeface="+mn-ea"/>
              <a:cs typeface="+mn-cs"/>
            </a:endParaRPr>
          </a:p>
        </p:txBody>
      </p:sp>
    </p:spTree>
    <p:extLst>
      <p:ext uri="{BB962C8B-B14F-4D97-AF65-F5344CB8AC3E}">
        <p14:creationId xmlns:p14="http://schemas.microsoft.com/office/powerpoint/2010/main" val="63484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t_Desperately_co_55">
  <a:themeElements>
    <a:clrScheme name="Sit_Desperately_co_55 13">
      <a:dk1>
        <a:srgbClr val="292929"/>
      </a:dk1>
      <a:lt1>
        <a:srgbClr val="FFFFFF"/>
      </a:lt1>
      <a:dk2>
        <a:srgbClr val="000000"/>
      </a:dk2>
      <a:lt2>
        <a:srgbClr val="FFFF00"/>
      </a:lt2>
      <a:accent1>
        <a:srgbClr val="0066FF"/>
      </a:accent1>
      <a:accent2>
        <a:srgbClr val="FFCC00"/>
      </a:accent2>
      <a:accent3>
        <a:srgbClr val="AAAAAA"/>
      </a:accent3>
      <a:accent4>
        <a:srgbClr val="DADADA"/>
      </a:accent4>
      <a:accent5>
        <a:srgbClr val="AAB8FF"/>
      </a:accent5>
      <a:accent6>
        <a:srgbClr val="E7B900"/>
      </a:accent6>
      <a:hlink>
        <a:srgbClr val="FF9900"/>
      </a:hlink>
      <a:folHlink>
        <a:srgbClr val="99CC00"/>
      </a:folHlink>
    </a:clrScheme>
    <a:fontScheme name="Sit_Desperately_co_55">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14413" rtl="0" eaLnBrk="1" fontAlgn="base" latinLnBrk="0" hangingPunct="1">
          <a:lnSpc>
            <a:spcPct val="100000"/>
          </a:lnSpc>
          <a:spcBef>
            <a:spcPct val="0"/>
          </a:spcBef>
          <a:spcAft>
            <a:spcPct val="0"/>
          </a:spcAft>
          <a:buClrTx/>
          <a:buSzTx/>
          <a:buFontTx/>
          <a:buNone/>
          <a:tabLst/>
          <a:defRPr kumimoji="0" lang="en-US" altLang="en-US" sz="20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14413" rtl="0" eaLnBrk="1" fontAlgn="base" latinLnBrk="0" hangingPunct="1">
          <a:lnSpc>
            <a:spcPct val="100000"/>
          </a:lnSpc>
          <a:spcBef>
            <a:spcPct val="0"/>
          </a:spcBef>
          <a:spcAft>
            <a:spcPct val="0"/>
          </a:spcAft>
          <a:buClrTx/>
          <a:buSzTx/>
          <a:buFontTx/>
          <a:buNone/>
          <a:tabLst/>
          <a:defRPr kumimoji="0" lang="en-US" altLang="en-US" sz="20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Sit_Desperately_co_5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it_Desperately_co_5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it_Desperately_co_5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it_Desperately_co_5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it_Desperately_co_5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it_Desperately_co_5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it_Desperately_co_5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it_Desperately_co_5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it_Desperately_co_5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it_Desperately_co_5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it_Desperately_co_5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it_Desperately_co_5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it_Desperately_co_55 13">
        <a:dk1>
          <a:srgbClr val="292929"/>
        </a:dk1>
        <a:lt1>
          <a:srgbClr val="FFFFFF"/>
        </a:lt1>
        <a:dk2>
          <a:srgbClr val="000000"/>
        </a:dk2>
        <a:lt2>
          <a:srgbClr val="FFFF00"/>
        </a:lt2>
        <a:accent1>
          <a:srgbClr val="0066FF"/>
        </a:accent1>
        <a:accent2>
          <a:srgbClr val="FFCC00"/>
        </a:accent2>
        <a:accent3>
          <a:srgbClr val="AAAAAA"/>
        </a:accent3>
        <a:accent4>
          <a:srgbClr val="DADADA"/>
        </a:accent4>
        <a:accent5>
          <a:srgbClr val="AAB8FF"/>
        </a:accent5>
        <a:accent6>
          <a:srgbClr val="E7B900"/>
        </a:accent6>
        <a:hlink>
          <a:srgbClr val="FF9900"/>
        </a:hlink>
        <a:folHlink>
          <a:srgbClr val="99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Sit_Desperately_co_55 PowerPlugs Templates for PowerPoint</Template>
  <TotalTime>120</TotalTime>
  <Words>1674</Words>
  <Application>Microsoft Office PowerPoint</Application>
  <PresentationFormat>On-screen Show (4:3)</PresentationFormat>
  <Paragraphs>86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Wingdings</vt:lpstr>
      <vt:lpstr>Sit_Desperately_co_55</vt:lpstr>
      <vt:lpstr>Salvation “Now” And “To Come”</vt:lpstr>
      <vt:lpstr>Eternal Life (Two Senses)</vt:lpstr>
      <vt:lpstr>PowerPoint Presentation</vt:lpstr>
      <vt:lpstr>PowerPoint Presentation</vt:lpstr>
      <vt:lpstr>Eternal Life (Two Senses)</vt:lpstr>
      <vt:lpstr>PowerPoint Presentation</vt:lpstr>
      <vt:lpstr>Eternal Life (Two Senses)</vt:lpstr>
      <vt:lpstr>PowerPoint Presentation</vt:lpstr>
      <vt:lpstr>Eternal Life (Two Senses)</vt:lpstr>
      <vt:lpstr>Eternal Life (Two Senses)</vt:lpstr>
      <vt:lpstr>Eternal Life (Two Senses)</vt:lpstr>
      <vt:lpstr>Some Proofs Salvation Is “Conditional” Now</vt:lpstr>
      <vt:lpstr>Some Proofs Salvation Is “Conditional” Now</vt:lpstr>
      <vt:lpstr>Some Proofs Salvation Is “Conditional” Now</vt:lpstr>
      <vt:lpstr>PowerPoint Presentation</vt:lpstr>
      <vt:lpstr>Some Proofs Salvation Is “Conditional” Now</vt:lpstr>
      <vt:lpstr>Some Proofs Salvation Is “Conditional” Now</vt:lpstr>
      <vt:lpstr>PowerPoint Presentation</vt:lpstr>
      <vt:lpstr>Some Proofs Salvation Is “Conditional” Now</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“Now” And “To Come”</dc:title>
  <dc:creator>Jack</dc:creator>
  <cp:lastModifiedBy>Jack Critchfield</cp:lastModifiedBy>
  <cp:revision>6</cp:revision>
  <dcterms:created xsi:type="dcterms:W3CDTF">2015-01-24T18:15:51Z</dcterms:created>
  <dcterms:modified xsi:type="dcterms:W3CDTF">2020-05-31T20:02:45Z</dcterms:modified>
</cp:coreProperties>
</file>